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sldIdLst>
    <p:sldId id="299" r:id="rId2"/>
    <p:sldId id="327" r:id="rId3"/>
    <p:sldId id="313" r:id="rId4"/>
    <p:sldId id="317" r:id="rId5"/>
    <p:sldId id="326" r:id="rId6"/>
    <p:sldId id="309" r:id="rId7"/>
    <p:sldId id="277" r:id="rId8"/>
    <p:sldId id="310" r:id="rId9"/>
    <p:sldId id="329" r:id="rId10"/>
    <p:sldId id="333" r:id="rId11"/>
    <p:sldId id="312" r:id="rId12"/>
    <p:sldId id="328" r:id="rId13"/>
    <p:sldId id="311" r:id="rId14"/>
    <p:sldId id="292" r:id="rId15"/>
    <p:sldId id="320" r:id="rId16"/>
    <p:sldId id="330" r:id="rId17"/>
    <p:sldId id="319" r:id="rId18"/>
    <p:sldId id="300" r:id="rId19"/>
    <p:sldId id="332" r:id="rId20"/>
    <p:sldId id="301" r:id="rId21"/>
    <p:sldId id="331" r:id="rId22"/>
    <p:sldId id="297" r:id="rId23"/>
    <p:sldId id="306" r:id="rId24"/>
    <p:sldId id="307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8C8FF"/>
    <a:srgbClr val="3333FF"/>
    <a:srgbClr val="4949FF"/>
    <a:srgbClr val="4472C4"/>
    <a:srgbClr val="BABABA"/>
    <a:srgbClr val="B5CC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93" autoAdjust="0"/>
    <p:restoredTop sz="69498" autoAdjust="0"/>
  </p:normalViewPr>
  <p:slideViewPr>
    <p:cSldViewPr snapToGrid="0" snapToObjects="1">
      <p:cViewPr varScale="1">
        <p:scale>
          <a:sx n="79" d="100"/>
          <a:sy n="79" d="100"/>
        </p:scale>
        <p:origin x="183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9A3C6D-F04C-614D-BC61-6729CA17950C}" type="datetimeFigureOut">
              <a:rPr lang="en-US" smtClean="0"/>
              <a:t>12/14/20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23EB2E-10D6-9543-A225-638B49F2B6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066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A4CB69-5E53-46E1-B999-AA6CE026FFB4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51414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34A1CC9-E104-2A41-9815-FC57EC6FF7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0218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D3EC2A40-1E94-4B40-A7F7-44C555F1BB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899259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464DB0-CCE3-4363-801A-A01AADC6398D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54456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8F593FD3-9423-254F-AC5C-935AE8C809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819558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464DB0-CCE3-4363-801A-A01AADC6398D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30365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464DB0-CCE3-4363-801A-A01AADC6398D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25084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464DB0-CCE3-4363-801A-A01AADC6398D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72440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>
            <a:extLst>
              <a:ext uri="{FF2B5EF4-FFF2-40B4-BE49-F238E27FC236}">
                <a16:creationId xmlns:a16="http://schemas.microsoft.com/office/drawing/2014/main" id="{C04BCF7A-3763-4468-BB96-556B8070EB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A4CB69-5E53-46E1-B999-AA6CE026FFB4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954837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A4CB69-5E53-46E1-B999-AA6CE026FFB4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62175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464DB0-CCE3-4363-801A-A01AADC6398D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564073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A4CB69-5E53-46E1-B999-AA6CE026FFB4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832322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464DB0-CCE3-4363-801A-A01AADC6398D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671467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A4CB69-5E53-46E1-B999-AA6CE026FFB4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40308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3EB2E-10D6-9543-A225-638B49F2B65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17768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3EB2E-10D6-9543-A225-638B49F2B65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1166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3EB2E-10D6-9543-A225-638B49F2B65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7658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>
            <a:extLst>
              <a:ext uri="{FF2B5EF4-FFF2-40B4-BE49-F238E27FC236}">
                <a16:creationId xmlns:a16="http://schemas.microsoft.com/office/drawing/2014/main" id="{05DCE20F-A37A-415A-9DA2-2765AE407F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464DB0-CCE3-4363-801A-A01AADC6398D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76009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CFB8360D-3145-0843-ADF2-8F5C541457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464DB0-CCE3-4363-801A-A01AADC6398D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84133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6B440F95-0D82-0B4E-A199-4391DB261E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464DB0-CCE3-4363-801A-A01AADC6398D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3298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35ADA-8F56-B643-9935-4ABD0243A3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0B2985-B0C6-D741-BA02-37B4F5D6F0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A59CD2-F7FB-984B-A618-19B3BBB449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E18094-14D9-2942-A56D-9BE0E10DF5BB}" type="datetimeFigureOut">
              <a:rPr lang="en-US" smtClean="0"/>
              <a:t>12/14/20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4DCB1C-B1CB-5E4A-84EB-9F0AB20426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18F6A5-F5F7-BB4D-B019-8F8FA627E6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6F551-7ED8-314C-B0B2-BA1D5EB9BF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1471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2E654-FCAD-6C44-8F89-202797EEA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1C09C4-113E-354A-8A12-C5E4A55659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B0538D-38EE-5141-9104-0BC390A464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E18094-14D9-2942-A56D-9BE0E10DF5BB}" type="datetimeFigureOut">
              <a:rPr lang="en-US" smtClean="0"/>
              <a:t>12/14/20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5C2A9A-661A-BE4A-AEB9-65DFCE6F51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03645F-FB35-7542-88ED-E6335B14CD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6F551-7ED8-314C-B0B2-BA1D5EB9BF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2534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7D806BF-08D9-7D4D-8C04-57996FB13B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6803DC-B7C7-AA47-B3A0-F0FB670B51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783620-05E5-094B-91B1-C3108336FF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E18094-14D9-2942-A56D-9BE0E10DF5BB}" type="datetimeFigureOut">
              <a:rPr lang="en-US" smtClean="0"/>
              <a:t>12/14/20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0B8198-776C-5A48-AAAC-6E5DB5F9F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7A7FFE-3489-3D46-9EF6-D8546D5ED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6F551-7ED8-314C-B0B2-BA1D5EB9BF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2661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03618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371325" y="387275"/>
            <a:ext cx="324000" cy="32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119325" y="135275"/>
            <a:ext cx="252000" cy="252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11226675" y="6318000"/>
            <a:ext cx="540000" cy="54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灯片编号占位符 15"/>
          <p:cNvSpPr>
            <a:spLocks noGrp="1"/>
          </p:cNvSpPr>
          <p:nvPr>
            <p:ph type="sldNum" sz="quarter" idx="12"/>
          </p:nvPr>
        </p:nvSpPr>
        <p:spPr>
          <a:xfrm>
            <a:off x="10801350" y="6405438"/>
            <a:ext cx="1390650" cy="365125"/>
          </a:xfrm>
        </p:spPr>
        <p:txBody>
          <a:bodyPr/>
          <a:lstStyle>
            <a:lvl1pPr algn="ctr">
              <a:defRPr sz="2000" b="1">
                <a:solidFill>
                  <a:schemeClr val="bg1"/>
                </a:solidFill>
              </a:defRPr>
            </a:lvl1pPr>
          </a:lstStyle>
          <a:p>
            <a:fld id="{51D91E7F-84B6-4064-9D4E-CC7D244BCA0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21314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71E2F-026B-CB44-85E1-E8AC418F4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39FC6C-040F-504B-849F-4AFF322466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4FD88C-EA19-2E4B-B5C2-E0713C8AFC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E18094-14D9-2942-A56D-9BE0E10DF5BB}" type="datetimeFigureOut">
              <a:rPr lang="en-US" smtClean="0"/>
              <a:t>12/14/20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5050D4-9393-B244-B626-F80F6E12C8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1F78BE-9583-E14E-992B-F6022E651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6F551-7ED8-314C-B0B2-BA1D5EB9BF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3621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FA7F0F-9E33-7247-A67C-CCCBD8F89E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4CF04F-9AF7-334D-A4A9-7F0FF9BF0F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2630C2-8A55-AB42-8298-572D6F053F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E18094-14D9-2942-A56D-9BE0E10DF5BB}" type="datetimeFigureOut">
              <a:rPr lang="en-US" smtClean="0"/>
              <a:t>12/14/20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854DE2-B964-664B-A84A-F468F22877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4931F9-E85A-2F45-99B4-4F47065D3B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6F551-7ED8-314C-B0B2-BA1D5EB9BF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4939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74B38-96F8-6146-A235-53FE48BA1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D65C4B-D913-9E4B-99C7-7329E853C9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A27DD5-FD9A-334E-B450-E0C8CD0D5C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178D16-35A3-4941-9CB9-280AF4BA48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E18094-14D9-2942-A56D-9BE0E10DF5BB}" type="datetimeFigureOut">
              <a:rPr lang="en-US" smtClean="0"/>
              <a:t>12/14/20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E981AB-A9A0-B941-B68F-2442591B5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CDAC6F-E1F7-1B4D-97C0-D2CBD83CD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6F551-7ED8-314C-B0B2-BA1D5EB9BF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0600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D980B-CCC6-224E-914F-BC9B2A81A9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8661CC-E233-2041-A9DA-1CFDC5C339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05548A-71D1-CF45-91B7-6AB1CDF037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1903DAF-95CA-B747-BC47-AE07357899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14F0031-61B1-E248-A847-731FDDED31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1C6725-3FC5-024E-AA26-1B8DFC7A2D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E18094-14D9-2942-A56D-9BE0E10DF5BB}" type="datetimeFigureOut">
              <a:rPr lang="en-US" smtClean="0"/>
              <a:t>12/14/20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8CD863-8D85-E84A-9ABE-0A0478BCA6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1D4EF54-C666-8647-9139-F15ACE558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6F551-7ED8-314C-B0B2-BA1D5EB9BF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62027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0B9F79-22A7-8449-955A-91EA63B34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EB06F61-FC13-3049-90CA-27A215E73E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E18094-14D9-2942-A56D-9BE0E10DF5BB}" type="datetimeFigureOut">
              <a:rPr lang="en-US" smtClean="0"/>
              <a:t>12/14/20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775B4D-AA91-294A-8E38-57D8638845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427E46-E92A-8C47-8FFB-24B2C22B86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6F551-7ED8-314C-B0B2-BA1D5EB9BF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123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527CAF2-FD6F-A142-A19E-EE16DB73F0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E18094-14D9-2942-A56D-9BE0E10DF5BB}" type="datetimeFigureOut">
              <a:rPr lang="en-US" smtClean="0"/>
              <a:t>12/14/20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2F33A92-C249-F34F-AE3A-B119B0B5FC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CA229D-FB75-B741-96A6-61E0DDAF9F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6F551-7ED8-314C-B0B2-BA1D5EB9BF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1012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91A05C-9901-6A45-B7FC-B90529DD7F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F43088-B328-044D-94DB-1CF3C8B7E5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5D414B-8876-414E-B214-0614F49D70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B3BB73-06B4-6A46-9BFB-D83213CCAB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E18094-14D9-2942-A56D-9BE0E10DF5BB}" type="datetimeFigureOut">
              <a:rPr lang="en-US" smtClean="0"/>
              <a:t>12/14/20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7C5B75-0293-F943-B0EC-66AC7EA1DD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B08875-F4C9-AF42-B6AC-D064E57DCF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6F551-7ED8-314C-B0B2-BA1D5EB9BF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1999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14E4B-90B6-0B4C-91FE-80C9B95DC8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CB1D0C7-A68E-FB4A-8253-9FDD0D45AAC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E4C0B5-ACE0-144B-8CBB-A5A99997B3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2699EB-B0F1-3F4E-A180-D32E752E3D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E18094-14D9-2942-A56D-9BE0E10DF5BB}" type="datetimeFigureOut">
              <a:rPr lang="en-US" smtClean="0"/>
              <a:t>12/14/20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3ABB2A-45F7-484F-AA1E-59B18677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586DCA-1C8E-784C-93CC-D3DB10D3D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6F551-7ED8-314C-B0B2-BA1D5EB9BF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4717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C173812-F219-624A-AA42-917A5A3E16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E4FF85-7D17-F241-BB37-9F826AAE7B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D31F75-73B1-4D4E-871D-22481526D05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E18094-14D9-2942-A56D-9BE0E10DF5BB}" type="datetimeFigureOut">
              <a:rPr lang="en-US" smtClean="0"/>
              <a:t>12/14/20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888F76-6A26-BC41-8BEC-D1CE1BA965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2E639E-0E2E-7D44-A0F2-3898BB9B77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06F551-7ED8-314C-B0B2-BA1D5EB9BF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7507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35555856-9970-4BC3-9AA9-6A917F53AF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421721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7F487851-BFAF-46D8-A1ED-50CAD6E46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4DA9879B-03A0-4BF6-A063-71E1A4C92F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05454" y="2845210"/>
            <a:ext cx="5386546" cy="1167579"/>
          </a:xfrm>
        </p:spPr>
        <p:txBody>
          <a:bodyPr anchor="t">
            <a:normAutofit fontScale="90000"/>
          </a:bodyPr>
          <a:lstStyle/>
          <a:p>
            <a:pPr algn="l"/>
            <a:r>
              <a:rPr lang="en-US" altLang="zh-CN" sz="2800" b="1" dirty="0"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Dream Bus:  </a:t>
            </a:r>
            <a:br>
              <a:rPr lang="en-US" altLang="zh-CN" sz="2800" b="1" dirty="0"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</a:br>
            <a:r>
              <a:rPr lang="en-US" altLang="zh-CN" sz="2800" b="1" dirty="0"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Improving Teenagers' Accessibility of Service via Mobile Library</a:t>
            </a:r>
            <a:endParaRPr lang="zh-CN" altLang="en-US" sz="2800" b="1" dirty="0"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19C9529-CF6A-4AA7-93FA-3919FB7BF3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62838" y="4368800"/>
            <a:ext cx="4805691" cy="496931"/>
          </a:xfrm>
        </p:spPr>
        <p:txBody>
          <a:bodyPr anchor="b">
            <a:normAutofit/>
          </a:bodyPr>
          <a:lstStyle/>
          <a:p>
            <a:pPr algn="l">
              <a:spcBef>
                <a:spcPct val="0"/>
              </a:spcBef>
              <a:spcAft>
                <a:spcPts val="600"/>
              </a:spcAft>
            </a:pP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Zishan Bai &amp; Dingyi Zhou</a:t>
            </a:r>
            <a:endParaRPr lang="zh-CN" altLang="en-US" sz="2000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Freeform 50">
            <a:extLst>
              <a:ext uri="{FF2B5EF4-FFF2-40B4-BE49-F238E27FC236}">
                <a16:creationId xmlns:a16="http://schemas.microsoft.com/office/drawing/2014/main" id="{13722DD7-BA73-4776-93A3-94491FEF72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81159"/>
            <a:ext cx="5464879" cy="6276841"/>
          </a:xfrm>
          <a:custGeom>
            <a:avLst/>
            <a:gdLst>
              <a:gd name="connsiteX0" fmla="*/ 3299930 w 5464879"/>
              <a:gd name="connsiteY0" fmla="*/ 0 h 6276841"/>
              <a:gd name="connsiteX1" fmla="*/ 5398992 w 5464879"/>
              <a:gd name="connsiteY1" fmla="*/ 753544 h 6276841"/>
              <a:gd name="connsiteX2" fmla="*/ 5464879 w 5464879"/>
              <a:gd name="connsiteY2" fmla="*/ 813426 h 6276841"/>
              <a:gd name="connsiteX3" fmla="*/ 5464879 w 5464879"/>
              <a:gd name="connsiteY3" fmla="*/ 5786434 h 6276841"/>
              <a:gd name="connsiteX4" fmla="*/ 5398992 w 5464879"/>
              <a:gd name="connsiteY4" fmla="*/ 5846317 h 6276841"/>
              <a:gd name="connsiteX5" fmla="*/ 4872873 w 5464879"/>
              <a:gd name="connsiteY5" fmla="*/ 6201577 h 6276841"/>
              <a:gd name="connsiteX6" fmla="*/ 4716632 w 5464879"/>
              <a:gd name="connsiteY6" fmla="*/ 6276841 h 6276841"/>
              <a:gd name="connsiteX7" fmla="*/ 1883227 w 5464879"/>
              <a:gd name="connsiteY7" fmla="*/ 6276841 h 6276841"/>
              <a:gd name="connsiteX8" fmla="*/ 1726987 w 5464879"/>
              <a:gd name="connsiteY8" fmla="*/ 6201577 h 6276841"/>
              <a:gd name="connsiteX9" fmla="*/ 0 w 5464879"/>
              <a:gd name="connsiteY9" fmla="*/ 3299930 h 6276841"/>
              <a:gd name="connsiteX10" fmla="*/ 3299930 w 5464879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64879" h="6276841">
                <a:moveTo>
                  <a:pt x="3299930" y="0"/>
                </a:moveTo>
                <a:cubicBezTo>
                  <a:pt x="4097274" y="0"/>
                  <a:pt x="4828569" y="282789"/>
                  <a:pt x="5398992" y="753544"/>
                </a:cubicBezTo>
                <a:lnTo>
                  <a:pt x="5464879" y="813426"/>
                </a:lnTo>
                <a:lnTo>
                  <a:pt x="5464879" y="5786434"/>
                </a:lnTo>
                <a:lnTo>
                  <a:pt x="5398992" y="5846317"/>
                </a:lnTo>
                <a:cubicBezTo>
                  <a:pt x="5236014" y="5980818"/>
                  <a:pt x="5059904" y="6099975"/>
                  <a:pt x="4872873" y="6201577"/>
                </a:cubicBezTo>
                <a:lnTo>
                  <a:pt x="4716632" y="6276841"/>
                </a:lnTo>
                <a:lnTo>
                  <a:pt x="1883227" y="6276841"/>
                </a:lnTo>
                <a:lnTo>
                  <a:pt x="1726987" y="6201577"/>
                </a:lnTo>
                <a:cubicBezTo>
                  <a:pt x="698316" y="5642769"/>
                  <a:pt x="0" y="4552900"/>
                  <a:pt x="0" y="3299930"/>
                </a:cubicBezTo>
                <a:cubicBezTo>
                  <a:pt x="0" y="1477429"/>
                  <a:pt x="1477429" y="0"/>
                  <a:pt x="3299930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4" name="Graphic 13" descr="巴士">
            <a:extLst>
              <a:ext uri="{FF2B5EF4-FFF2-40B4-BE49-F238E27FC236}">
                <a16:creationId xmlns:a16="http://schemas.microsoft.com/office/drawing/2014/main" id="{3C06BD76-FF44-40E1-BFDF-349AB3F645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0470" y="1815320"/>
            <a:ext cx="4141760" cy="4141760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8237360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695324" y="287665"/>
            <a:ext cx="103427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</a:rPr>
              <a:t>How can the schedule of the Dream bus be improved? 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91E7F-84B6-4064-9D4E-CC7D244BCA04}" type="slidenum">
              <a:rPr lang="zh-CN" altLang="en-US" smtClean="0"/>
              <a:t>10</a:t>
            </a:fld>
            <a:endParaRPr lang="zh-CN" altLang="en-US" dirty="0"/>
          </a:p>
        </p:txBody>
      </p:sp>
      <p:pic>
        <p:nvPicPr>
          <p:cNvPr id="6" name="图片 1" descr="图片包含 游戏机, 电脑, 房间&#10;&#10;描述已自动生成">
            <a:extLst>
              <a:ext uri="{FF2B5EF4-FFF2-40B4-BE49-F238E27FC236}">
                <a16:creationId xmlns:a16="http://schemas.microsoft.com/office/drawing/2014/main" id="{5AC3DFD2-9995-6A4B-BC36-07A5A5F0CB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481" y="1004364"/>
            <a:ext cx="7082119" cy="4798140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F07C34C-70BD-7F4D-B98B-E283B634462E}"/>
              </a:ext>
            </a:extLst>
          </p:cNvPr>
          <p:cNvSpPr txBox="1"/>
          <p:nvPr/>
        </p:nvSpPr>
        <p:spPr>
          <a:xfrm>
            <a:off x="8675914" y="1925993"/>
            <a:ext cx="280787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Time Arrangement:</a:t>
            </a:r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/>
              <a:t>Which stationary library’s patron flow could be substituted by </a:t>
            </a:r>
            <a:r>
              <a:rPr lang="en-US" sz="2000" dirty="0"/>
              <a:t>Dream Bus routes?</a:t>
            </a:r>
          </a:p>
          <a:p>
            <a:endParaRPr lang="en-US" sz="2000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9D1AAD6F-265D-D245-A3DF-07C767791DAD}"/>
              </a:ext>
            </a:extLst>
          </p:cNvPr>
          <p:cNvSpPr/>
          <p:nvPr/>
        </p:nvSpPr>
        <p:spPr>
          <a:xfrm>
            <a:off x="2877670" y="1227245"/>
            <a:ext cx="699247" cy="282388"/>
          </a:xfrm>
          <a:prstGeom prst="ellipse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91BD70F-E61F-404A-934A-787A478DC076}"/>
              </a:ext>
            </a:extLst>
          </p:cNvPr>
          <p:cNvSpPr/>
          <p:nvPr/>
        </p:nvSpPr>
        <p:spPr>
          <a:xfrm flipV="1">
            <a:off x="5167472" y="2740888"/>
            <a:ext cx="699247" cy="214312"/>
          </a:xfrm>
          <a:prstGeom prst="ellipse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D731C7F-339E-B949-ACB1-27B354C29FA1}"/>
              </a:ext>
            </a:extLst>
          </p:cNvPr>
          <p:cNvSpPr/>
          <p:nvPr/>
        </p:nvSpPr>
        <p:spPr>
          <a:xfrm>
            <a:off x="613801" y="4207630"/>
            <a:ext cx="699247" cy="282388"/>
          </a:xfrm>
          <a:prstGeom prst="ellipse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356E458-377E-9546-BC84-A32C9B5158BC}"/>
              </a:ext>
            </a:extLst>
          </p:cNvPr>
          <p:cNvSpPr/>
          <p:nvPr/>
        </p:nvSpPr>
        <p:spPr>
          <a:xfrm flipV="1">
            <a:off x="2939862" y="4348824"/>
            <a:ext cx="699247" cy="231562"/>
          </a:xfrm>
          <a:prstGeom prst="ellipse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4A4C3DB-F60B-6B42-BA34-43AED33FABE0}"/>
              </a:ext>
            </a:extLst>
          </p:cNvPr>
          <p:cNvSpPr/>
          <p:nvPr/>
        </p:nvSpPr>
        <p:spPr>
          <a:xfrm>
            <a:off x="5167471" y="4691724"/>
            <a:ext cx="699247" cy="282388"/>
          </a:xfrm>
          <a:prstGeom prst="ellipse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247801-ADEA-8044-A42E-BCFA564EA2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2737" y="4172762"/>
            <a:ext cx="4649263" cy="1647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4218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695324" y="287665"/>
            <a:ext cx="103427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</a:rPr>
              <a:t>How can the schedule of the Dream bus be improved? 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91E7F-84B6-4064-9D4E-CC7D244BCA04}" type="slidenum">
              <a:rPr lang="zh-CN" altLang="en-US" smtClean="0"/>
              <a:t>11</a:t>
            </a:fld>
            <a:endParaRPr lang="zh-CN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4B568D-1516-9244-AF8D-6ADCDC0A307B}"/>
              </a:ext>
            </a:extLst>
          </p:cNvPr>
          <p:cNvSpPr txBox="1"/>
          <p:nvPr/>
        </p:nvSpPr>
        <p:spPr>
          <a:xfrm>
            <a:off x="8991600" y="2052969"/>
            <a:ext cx="23622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Time Arrangement:</a:t>
            </a:r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Extend the time range with more patron flow</a:t>
            </a:r>
          </a:p>
          <a:p>
            <a:endParaRPr lang="en-US" sz="20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8DCF3DA-4B64-784A-9C40-F744489BFA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10885"/>
            <a:ext cx="8658225" cy="6037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9287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矩形 47"/>
          <p:cNvSpPr/>
          <p:nvPr/>
        </p:nvSpPr>
        <p:spPr>
          <a:xfrm>
            <a:off x="196464" y="1615712"/>
            <a:ext cx="77513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www.1ppt.com/moban/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行业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www.1ppt.com/hangye/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节日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www.1ppt.com/jieri/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素材下载：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www.1ppt.com/sucai/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背景图片：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www.1ppt.com/beijing/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图表下载：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www.1ppt.com/tubiao/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优秀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www.1ppt.com/xiazai/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www.1ppt.com/powerpoint/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Word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www.1ppt.com/word/              Excel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www.1ppt.com/excel/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资料下载：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www.1ppt.com/ziliao/     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课件下载：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www.1ppt.com/kejian/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范文下载：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www.1ppt.com/fanwen/        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试卷下载：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www.1ppt.com/shiti/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教案下载：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www.1ppt.com/jiaoan/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论坛：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www.1ppt.cn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 </a:t>
            </a:r>
            <a:endParaRPr kumimoji="0" lang="zh-CN" altLang="en-US" sz="1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</a:endParaRPr>
          </a:p>
        </p:txBody>
      </p:sp>
      <p:sp>
        <p:nvSpPr>
          <p:cNvPr id="6" name="矩形 5"/>
          <p:cNvSpPr/>
          <p:nvPr/>
        </p:nvSpPr>
        <p:spPr>
          <a:xfrm>
            <a:off x="-252142" y="-7061"/>
            <a:ext cx="321627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-724414" y="2906978"/>
            <a:ext cx="32252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Outline</a:t>
            </a:r>
            <a:endParaRPr lang="zh-CN" altLang="en-US" sz="4000" b="1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70" name="组合 69"/>
          <p:cNvGrpSpPr/>
          <p:nvPr/>
        </p:nvGrpSpPr>
        <p:grpSpPr>
          <a:xfrm>
            <a:off x="2748981" y="830185"/>
            <a:ext cx="6915448" cy="707886"/>
            <a:chOff x="3995257" y="1671697"/>
            <a:chExt cx="3157866" cy="707886"/>
          </a:xfrm>
        </p:grpSpPr>
        <p:sp>
          <p:nvSpPr>
            <p:cNvPr id="19" name="文本框 18"/>
            <p:cNvSpPr txBox="1"/>
            <p:nvPr/>
          </p:nvSpPr>
          <p:spPr>
            <a:xfrm>
              <a:off x="4698314" y="1821697"/>
              <a:ext cx="245480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latin typeface="微软雅黑" panose="020B0503020204020204" pitchFamily="34" charset="-122"/>
                </a:rPr>
                <a:t> </a:t>
              </a:r>
              <a:r>
                <a:rPr lang="en-US" altLang="zh-CN" sz="2000" dirty="0">
                  <a:latin typeface="微软雅黑" panose="020B0503020204020204" pitchFamily="34" charset="-122"/>
                </a:rPr>
                <a:t>Covid-19 Impact</a:t>
              </a:r>
              <a:endParaRPr lang="zh-CN" altLang="en-US" sz="2000" dirty="0">
                <a:latin typeface="微软雅黑" panose="020B0503020204020204" pitchFamily="34" charset="-122"/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3995257" y="1671697"/>
              <a:ext cx="797893" cy="70788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b="1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01</a:t>
              </a:r>
            </a:p>
          </p:txBody>
        </p:sp>
      </p:grpSp>
      <p:grpSp>
        <p:nvGrpSpPr>
          <p:cNvPr id="73" name="组合 72"/>
          <p:cNvGrpSpPr/>
          <p:nvPr/>
        </p:nvGrpSpPr>
        <p:grpSpPr>
          <a:xfrm>
            <a:off x="2654363" y="2842451"/>
            <a:ext cx="9130572" cy="866623"/>
            <a:chOff x="3317706" y="3212946"/>
            <a:chExt cx="4067555" cy="866623"/>
          </a:xfrm>
        </p:grpSpPr>
        <p:grpSp>
          <p:nvGrpSpPr>
            <p:cNvPr id="54" name="组合 53"/>
            <p:cNvGrpSpPr/>
            <p:nvPr/>
          </p:nvGrpSpPr>
          <p:grpSpPr>
            <a:xfrm>
              <a:off x="4098753" y="3363762"/>
              <a:ext cx="3286508" cy="715807"/>
              <a:chOff x="4004683" y="3703136"/>
              <a:chExt cx="3286508" cy="715807"/>
            </a:xfrm>
          </p:grpSpPr>
          <p:sp>
            <p:nvSpPr>
              <p:cNvPr id="55" name="文本框 54"/>
              <p:cNvSpPr txBox="1"/>
              <p:nvPr/>
            </p:nvSpPr>
            <p:spPr>
              <a:xfrm>
                <a:off x="4004683" y="3703136"/>
                <a:ext cx="239485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b="1" dirty="0">
                    <a:latin typeface="微软雅黑" panose="020B0503020204020204" pitchFamily="34" charset="-122"/>
                  </a:rPr>
                  <a:t>Dream Bus</a:t>
                </a:r>
                <a:endParaRPr lang="zh-CN" altLang="en-US" sz="2400" b="1" dirty="0">
                  <a:latin typeface="微软雅黑" panose="020B0503020204020204" pitchFamily="34" charset="-122"/>
                </a:endParaRPr>
              </a:p>
            </p:txBody>
          </p:sp>
          <p:sp>
            <p:nvSpPr>
              <p:cNvPr id="56" name="文本框 55"/>
              <p:cNvSpPr txBox="1"/>
              <p:nvPr/>
            </p:nvSpPr>
            <p:spPr>
              <a:xfrm>
                <a:off x="4818742" y="4018833"/>
                <a:ext cx="247244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zh-CN" altLang="en-US" sz="2000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68" name="组合 67"/>
            <p:cNvGrpSpPr/>
            <p:nvPr/>
          </p:nvGrpSpPr>
          <p:grpSpPr>
            <a:xfrm>
              <a:off x="3317706" y="3212946"/>
              <a:ext cx="881543" cy="712843"/>
              <a:chOff x="3317706" y="3212946"/>
              <a:chExt cx="881543" cy="712843"/>
            </a:xfrm>
          </p:grpSpPr>
          <p:sp>
            <p:nvSpPr>
              <p:cNvPr id="57" name="文本框 56"/>
              <p:cNvSpPr txBox="1"/>
              <p:nvPr/>
            </p:nvSpPr>
            <p:spPr>
              <a:xfrm>
                <a:off x="3317706" y="3217903"/>
                <a:ext cx="881543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4000" b="1" dirty="0">
                    <a:solidFill>
                      <a:schemeClr val="accent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02</a:t>
                </a:r>
                <a:endParaRPr lang="zh-CN" altLang="en-US" sz="4000" b="1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8" name="矩形 57"/>
              <p:cNvSpPr/>
              <p:nvPr/>
            </p:nvSpPr>
            <p:spPr>
              <a:xfrm>
                <a:off x="3509080" y="3212946"/>
                <a:ext cx="534203" cy="623389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73A41447-E2E2-40D7-BFA2-205161A226E1}"/>
              </a:ext>
            </a:extLst>
          </p:cNvPr>
          <p:cNvGrpSpPr/>
          <p:nvPr/>
        </p:nvGrpSpPr>
        <p:grpSpPr>
          <a:xfrm>
            <a:off x="2673515" y="4992232"/>
            <a:ext cx="9005767" cy="1698008"/>
            <a:chOff x="3373305" y="2381561"/>
            <a:chExt cx="4011956" cy="1698008"/>
          </a:xfrm>
        </p:grpSpPr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6824082B-9F01-48F7-A37E-78C22B7A3969}"/>
                </a:ext>
              </a:extLst>
            </p:cNvPr>
            <p:cNvGrpSpPr/>
            <p:nvPr/>
          </p:nvGrpSpPr>
          <p:grpSpPr>
            <a:xfrm>
              <a:off x="4164783" y="2510429"/>
              <a:ext cx="3220478" cy="1569140"/>
              <a:chOff x="4070713" y="2849803"/>
              <a:chExt cx="3220478" cy="1569140"/>
            </a:xfrm>
          </p:grpSpPr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DBA2E4CF-DDCC-4672-B6A0-3EC821ED2C56}"/>
                  </a:ext>
                </a:extLst>
              </p:cNvPr>
              <p:cNvSpPr txBox="1"/>
              <p:nvPr/>
            </p:nvSpPr>
            <p:spPr>
              <a:xfrm>
                <a:off x="4070713" y="2849803"/>
                <a:ext cx="239485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dirty="0">
                    <a:latin typeface="微软雅黑" panose="020B0503020204020204" pitchFamily="34" charset="-122"/>
                  </a:rPr>
                  <a:t>Conclusion</a:t>
                </a:r>
                <a:endParaRPr lang="zh-CN" altLang="en-US" sz="2000" dirty="0">
                  <a:latin typeface="微软雅黑" panose="020B0503020204020204" pitchFamily="34" charset="-122"/>
                </a:endParaRPr>
              </a:p>
            </p:txBody>
          </p:sp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E4035EDB-33EA-4366-BEFF-07BF14619DB0}"/>
                  </a:ext>
                </a:extLst>
              </p:cNvPr>
              <p:cNvSpPr txBox="1"/>
              <p:nvPr/>
            </p:nvSpPr>
            <p:spPr>
              <a:xfrm>
                <a:off x="4818742" y="4018833"/>
                <a:ext cx="247244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zh-CN" altLang="en-US" sz="2000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6CFA3AE8-DAE0-4A80-8CB5-3CD45A3CD257}"/>
                </a:ext>
              </a:extLst>
            </p:cNvPr>
            <p:cNvGrpSpPr/>
            <p:nvPr/>
          </p:nvGrpSpPr>
          <p:grpSpPr>
            <a:xfrm>
              <a:off x="3373305" y="2381561"/>
              <a:ext cx="899886" cy="707886"/>
              <a:chOff x="3373305" y="2381561"/>
              <a:chExt cx="899886" cy="707886"/>
            </a:xfrm>
          </p:grpSpPr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CCCA6DFE-04AC-4E6F-9F69-D7DF48B5BBDE}"/>
                  </a:ext>
                </a:extLst>
              </p:cNvPr>
              <p:cNvSpPr txBox="1"/>
              <p:nvPr/>
            </p:nvSpPr>
            <p:spPr>
              <a:xfrm>
                <a:off x="3373305" y="2381561"/>
                <a:ext cx="899886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4000" b="1" dirty="0">
                    <a:solidFill>
                      <a:schemeClr val="accent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03</a:t>
                </a:r>
                <a:endParaRPr lang="zh-CN" altLang="en-US" sz="4000" b="1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A0FDA7A4-DA8A-4A8A-97E8-BB2B5DE7C044}"/>
                  </a:ext>
                </a:extLst>
              </p:cNvPr>
              <p:cNvSpPr/>
              <p:nvPr/>
            </p:nvSpPr>
            <p:spPr>
              <a:xfrm>
                <a:off x="3559087" y="2381561"/>
                <a:ext cx="533682" cy="623328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76456418-8F99-5F47-90F6-C40D118CB811}"/>
              </a:ext>
            </a:extLst>
          </p:cNvPr>
          <p:cNvSpPr txBox="1"/>
          <p:nvPr/>
        </p:nvSpPr>
        <p:spPr>
          <a:xfrm>
            <a:off x="6857022" y="2041085"/>
            <a:ext cx="29842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can the schedule of the Dream bus be improved?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933967-E945-CC41-934F-BE35ED150FD6}"/>
              </a:ext>
            </a:extLst>
          </p:cNvPr>
          <p:cNvSpPr txBox="1"/>
          <p:nvPr/>
        </p:nvSpPr>
        <p:spPr>
          <a:xfrm>
            <a:off x="6868118" y="2984991"/>
            <a:ext cx="32846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How accessible of Dream Bus after adding stations?</a:t>
            </a:r>
          </a:p>
          <a:p>
            <a:endParaRPr lang="en-US" b="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9D6E465-2B43-5146-B1BD-41FD5258466D}"/>
              </a:ext>
            </a:extLst>
          </p:cNvPr>
          <p:cNvSpPr/>
          <p:nvPr/>
        </p:nvSpPr>
        <p:spPr>
          <a:xfrm>
            <a:off x="6856452" y="3917466"/>
            <a:ext cx="280797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What kind of items should be added into Dream Bus?</a:t>
            </a:r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500521A6-69CB-E242-BE51-28E3D34923B3}"/>
              </a:ext>
            </a:extLst>
          </p:cNvPr>
          <p:cNvSpPr/>
          <p:nvPr/>
        </p:nvSpPr>
        <p:spPr>
          <a:xfrm>
            <a:off x="9828073" y="2020596"/>
            <a:ext cx="137089" cy="764685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68A7BB22-4059-204A-8A10-20E60AB306BC}"/>
              </a:ext>
            </a:extLst>
          </p:cNvPr>
          <p:cNvSpPr/>
          <p:nvPr/>
        </p:nvSpPr>
        <p:spPr>
          <a:xfrm>
            <a:off x="6303548" y="2258849"/>
            <a:ext cx="465825" cy="2011302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2293BCE-1D48-344E-AC1D-5EECFFC8BE4C}"/>
              </a:ext>
            </a:extLst>
          </p:cNvPr>
          <p:cNvSpPr txBox="1"/>
          <p:nvPr/>
        </p:nvSpPr>
        <p:spPr>
          <a:xfrm>
            <a:off x="10068681" y="1818541"/>
            <a:ext cx="1121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Station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CAE7D43-9E71-E344-8CA9-7AA39566E293}"/>
              </a:ext>
            </a:extLst>
          </p:cNvPr>
          <p:cNvSpPr txBox="1"/>
          <p:nvPr/>
        </p:nvSpPr>
        <p:spPr>
          <a:xfrm>
            <a:off x="10071635" y="2644346"/>
            <a:ext cx="1121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Time</a:t>
            </a: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8F832354-3E40-449C-86C1-454AA9B1E71A}"/>
              </a:ext>
            </a:extLst>
          </p:cNvPr>
          <p:cNvSpPr/>
          <p:nvPr/>
        </p:nvSpPr>
        <p:spPr>
          <a:xfrm>
            <a:off x="3085344" y="872434"/>
            <a:ext cx="1199143" cy="62338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7014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727981" y="140248"/>
            <a:ext cx="1034279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</a:rPr>
              <a:t>How accessible of Dream Bus after adding stations and extending schedule?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91E7F-84B6-4064-9D4E-CC7D244BCA04}" type="slidenum">
              <a:rPr lang="zh-CN" altLang="en-US" smtClean="0"/>
              <a:t>13</a:t>
            </a:fld>
            <a:endParaRPr lang="zh-CN" alt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E2BDE46-0D33-024D-BFEC-C392B47BE965}"/>
              </a:ext>
            </a:extLst>
          </p:cNvPr>
          <p:cNvSpPr/>
          <p:nvPr/>
        </p:nvSpPr>
        <p:spPr>
          <a:xfrm>
            <a:off x="0" y="974361"/>
            <a:ext cx="12192000" cy="5883639"/>
          </a:xfrm>
          <a:prstGeom prst="rect">
            <a:avLst/>
          </a:prstGeom>
          <a:solidFill>
            <a:schemeClr val="bg2">
              <a:lumMod val="90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6EABA2-9417-3845-B857-E4427AB0E088}"/>
              </a:ext>
            </a:extLst>
          </p:cNvPr>
          <p:cNvSpPr txBox="1"/>
          <p:nvPr/>
        </p:nvSpPr>
        <p:spPr>
          <a:xfrm>
            <a:off x="1279941" y="3332840"/>
            <a:ext cx="25875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accent1">
                    <a:lumMod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Our Goals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DBA97EB-5010-EA48-A7D4-6C0307B0C385}"/>
              </a:ext>
            </a:extLst>
          </p:cNvPr>
          <p:cNvCxnSpPr/>
          <p:nvPr/>
        </p:nvCxnSpPr>
        <p:spPr>
          <a:xfrm>
            <a:off x="3867462" y="2518348"/>
            <a:ext cx="0" cy="23984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组合 30">
            <a:extLst>
              <a:ext uri="{FF2B5EF4-FFF2-40B4-BE49-F238E27FC236}">
                <a16:creationId xmlns:a16="http://schemas.microsoft.com/office/drawing/2014/main" id="{BF7C628E-1A6C-1B47-ABF7-D208A748EB0C}"/>
              </a:ext>
            </a:extLst>
          </p:cNvPr>
          <p:cNvGrpSpPr/>
          <p:nvPr/>
        </p:nvGrpSpPr>
        <p:grpSpPr>
          <a:xfrm>
            <a:off x="4494957" y="3332323"/>
            <a:ext cx="744819" cy="704537"/>
            <a:chOff x="794881" y="4198540"/>
            <a:chExt cx="1142022" cy="1142022"/>
          </a:xfrm>
        </p:grpSpPr>
        <p:sp>
          <p:nvSpPr>
            <p:cNvPr id="31" name="椭圆 22">
              <a:extLst>
                <a:ext uri="{FF2B5EF4-FFF2-40B4-BE49-F238E27FC236}">
                  <a16:creationId xmlns:a16="http://schemas.microsoft.com/office/drawing/2014/main" id="{8B47FA46-2F2A-5B4B-9368-920292FFA8E9}"/>
                </a:ext>
              </a:extLst>
            </p:cNvPr>
            <p:cNvSpPr/>
            <p:nvPr/>
          </p:nvSpPr>
          <p:spPr>
            <a:xfrm>
              <a:off x="794881" y="4198540"/>
              <a:ext cx="1142022" cy="1142022"/>
            </a:xfrm>
            <a:prstGeom prst="ellipse">
              <a:avLst/>
            </a:prstGeom>
            <a:solidFill>
              <a:schemeClr val="accent1"/>
            </a:solidFill>
            <a:ln w="571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32" name="Freeform 9">
              <a:extLst>
                <a:ext uri="{FF2B5EF4-FFF2-40B4-BE49-F238E27FC236}">
                  <a16:creationId xmlns:a16="http://schemas.microsoft.com/office/drawing/2014/main" id="{509DA733-417B-F648-8A18-6496735973F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17748" y="4506592"/>
              <a:ext cx="496288" cy="525917"/>
            </a:xfrm>
            <a:custGeom>
              <a:avLst/>
              <a:gdLst>
                <a:gd name="T0" fmla="*/ 35 w 134"/>
                <a:gd name="T1" fmla="*/ 142 h 142"/>
                <a:gd name="T2" fmla="*/ 35 w 134"/>
                <a:gd name="T3" fmla="*/ 73 h 142"/>
                <a:gd name="T4" fmla="*/ 0 w 134"/>
                <a:gd name="T5" fmla="*/ 73 h 142"/>
                <a:gd name="T6" fmla="*/ 67 w 134"/>
                <a:gd name="T7" fmla="*/ 0 h 142"/>
                <a:gd name="T8" fmla="*/ 134 w 134"/>
                <a:gd name="T9" fmla="*/ 73 h 142"/>
                <a:gd name="T10" fmla="*/ 102 w 134"/>
                <a:gd name="T11" fmla="*/ 73 h 142"/>
                <a:gd name="T12" fmla="*/ 102 w 134"/>
                <a:gd name="T13" fmla="*/ 142 h 142"/>
                <a:gd name="T14" fmla="*/ 35 w 134"/>
                <a:gd name="T15" fmla="*/ 142 h 142"/>
                <a:gd name="T16" fmla="*/ 35 w 134"/>
                <a:gd name="T17" fmla="*/ 142 h 142"/>
                <a:gd name="T18" fmla="*/ 65 w 134"/>
                <a:gd name="T19" fmla="*/ 20 h 142"/>
                <a:gd name="T20" fmla="*/ 30 w 134"/>
                <a:gd name="T21" fmla="*/ 60 h 142"/>
                <a:gd name="T22" fmla="*/ 47 w 134"/>
                <a:gd name="T23" fmla="*/ 60 h 142"/>
                <a:gd name="T24" fmla="*/ 47 w 134"/>
                <a:gd name="T25" fmla="*/ 105 h 142"/>
                <a:gd name="T26" fmla="*/ 57 w 134"/>
                <a:gd name="T27" fmla="*/ 105 h 142"/>
                <a:gd name="T28" fmla="*/ 65 w 134"/>
                <a:gd name="T29" fmla="*/ 20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34" h="142">
                  <a:moveTo>
                    <a:pt x="35" y="142"/>
                  </a:moveTo>
                  <a:lnTo>
                    <a:pt x="35" y="73"/>
                  </a:lnTo>
                  <a:lnTo>
                    <a:pt x="0" y="73"/>
                  </a:lnTo>
                  <a:lnTo>
                    <a:pt x="67" y="0"/>
                  </a:lnTo>
                  <a:lnTo>
                    <a:pt x="134" y="73"/>
                  </a:lnTo>
                  <a:lnTo>
                    <a:pt x="102" y="73"/>
                  </a:lnTo>
                  <a:lnTo>
                    <a:pt x="102" y="142"/>
                  </a:lnTo>
                  <a:lnTo>
                    <a:pt x="35" y="142"/>
                  </a:lnTo>
                  <a:lnTo>
                    <a:pt x="35" y="142"/>
                  </a:lnTo>
                  <a:close/>
                  <a:moveTo>
                    <a:pt x="65" y="20"/>
                  </a:moveTo>
                  <a:lnTo>
                    <a:pt x="30" y="60"/>
                  </a:lnTo>
                  <a:lnTo>
                    <a:pt x="47" y="60"/>
                  </a:lnTo>
                  <a:lnTo>
                    <a:pt x="47" y="105"/>
                  </a:lnTo>
                  <a:lnTo>
                    <a:pt x="57" y="105"/>
                  </a:lnTo>
                  <a:lnTo>
                    <a:pt x="65" y="2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C02EEC80-4255-6946-A211-566F1E5F2FF1}"/>
              </a:ext>
            </a:extLst>
          </p:cNvPr>
          <p:cNvSpPr txBox="1"/>
          <p:nvPr/>
        </p:nvSpPr>
        <p:spPr>
          <a:xfrm>
            <a:off x="5576340" y="3453758"/>
            <a:ext cx="57562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Go to the closest stations more easily</a:t>
            </a:r>
          </a:p>
        </p:txBody>
      </p:sp>
    </p:spTree>
    <p:extLst>
      <p:ext uri="{BB962C8B-B14F-4D97-AF65-F5344CB8AC3E}">
        <p14:creationId xmlns:p14="http://schemas.microsoft.com/office/powerpoint/2010/main" val="3972650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91E7F-84B6-4064-9D4E-CC7D244BCA04}" type="slidenum">
              <a:rPr lang="zh-CN" altLang="en-US" smtClean="0"/>
              <a:t>14</a:t>
            </a:fld>
            <a:endParaRPr lang="zh-CN" altLang="en-US" dirty="0"/>
          </a:p>
        </p:txBody>
      </p:sp>
      <p:sp>
        <p:nvSpPr>
          <p:cNvPr id="23" name="文本框 10">
            <a:extLst>
              <a:ext uri="{FF2B5EF4-FFF2-40B4-BE49-F238E27FC236}">
                <a16:creationId xmlns:a16="http://schemas.microsoft.com/office/drawing/2014/main" id="{6790870D-1E97-024E-A5E2-796E699B3EC8}"/>
              </a:ext>
            </a:extLst>
          </p:cNvPr>
          <p:cNvSpPr txBox="1"/>
          <p:nvPr/>
        </p:nvSpPr>
        <p:spPr>
          <a:xfrm>
            <a:off x="695324" y="287665"/>
            <a:ext cx="103427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</a:rPr>
              <a:t>How the distribution of Dream Bus can be improved?</a:t>
            </a:r>
          </a:p>
        </p:txBody>
      </p: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A1DD5A14-A257-A94A-AAC9-BD6F8D49DCB8}"/>
              </a:ext>
            </a:extLst>
          </p:cNvPr>
          <p:cNvGrpSpPr/>
          <p:nvPr/>
        </p:nvGrpSpPr>
        <p:grpSpPr>
          <a:xfrm>
            <a:off x="3122768" y="5876413"/>
            <a:ext cx="503604" cy="494495"/>
            <a:chOff x="794881" y="4198540"/>
            <a:chExt cx="1142022" cy="1142022"/>
          </a:xfrm>
        </p:grpSpPr>
        <p:sp>
          <p:nvSpPr>
            <p:cNvPr id="32" name="椭圆 22">
              <a:extLst>
                <a:ext uri="{FF2B5EF4-FFF2-40B4-BE49-F238E27FC236}">
                  <a16:creationId xmlns:a16="http://schemas.microsoft.com/office/drawing/2014/main" id="{6154AF10-F2DA-DA4F-808F-B6714DDF2419}"/>
                </a:ext>
              </a:extLst>
            </p:cNvPr>
            <p:cNvSpPr/>
            <p:nvPr/>
          </p:nvSpPr>
          <p:spPr>
            <a:xfrm>
              <a:off x="794881" y="4198540"/>
              <a:ext cx="1142022" cy="1142022"/>
            </a:xfrm>
            <a:prstGeom prst="ellipse">
              <a:avLst/>
            </a:prstGeom>
            <a:solidFill>
              <a:schemeClr val="accent1"/>
            </a:solidFill>
            <a:ln w="571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3" name="Freeform 9">
              <a:extLst>
                <a:ext uri="{FF2B5EF4-FFF2-40B4-BE49-F238E27FC236}">
                  <a16:creationId xmlns:a16="http://schemas.microsoft.com/office/drawing/2014/main" id="{09BEF5C7-5E6E-D344-8BCF-640413E2C33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17748" y="4506592"/>
              <a:ext cx="496288" cy="525917"/>
            </a:xfrm>
            <a:custGeom>
              <a:avLst/>
              <a:gdLst>
                <a:gd name="T0" fmla="*/ 35 w 134"/>
                <a:gd name="T1" fmla="*/ 142 h 142"/>
                <a:gd name="T2" fmla="*/ 35 w 134"/>
                <a:gd name="T3" fmla="*/ 73 h 142"/>
                <a:gd name="T4" fmla="*/ 0 w 134"/>
                <a:gd name="T5" fmla="*/ 73 h 142"/>
                <a:gd name="T6" fmla="*/ 67 w 134"/>
                <a:gd name="T7" fmla="*/ 0 h 142"/>
                <a:gd name="T8" fmla="*/ 134 w 134"/>
                <a:gd name="T9" fmla="*/ 73 h 142"/>
                <a:gd name="T10" fmla="*/ 102 w 134"/>
                <a:gd name="T11" fmla="*/ 73 h 142"/>
                <a:gd name="T12" fmla="*/ 102 w 134"/>
                <a:gd name="T13" fmla="*/ 142 h 142"/>
                <a:gd name="T14" fmla="*/ 35 w 134"/>
                <a:gd name="T15" fmla="*/ 142 h 142"/>
                <a:gd name="T16" fmla="*/ 35 w 134"/>
                <a:gd name="T17" fmla="*/ 142 h 142"/>
                <a:gd name="T18" fmla="*/ 65 w 134"/>
                <a:gd name="T19" fmla="*/ 20 h 142"/>
                <a:gd name="T20" fmla="*/ 30 w 134"/>
                <a:gd name="T21" fmla="*/ 60 h 142"/>
                <a:gd name="T22" fmla="*/ 47 w 134"/>
                <a:gd name="T23" fmla="*/ 60 h 142"/>
                <a:gd name="T24" fmla="*/ 47 w 134"/>
                <a:gd name="T25" fmla="*/ 105 h 142"/>
                <a:gd name="T26" fmla="*/ 57 w 134"/>
                <a:gd name="T27" fmla="*/ 105 h 142"/>
                <a:gd name="T28" fmla="*/ 65 w 134"/>
                <a:gd name="T29" fmla="*/ 20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34" h="142">
                  <a:moveTo>
                    <a:pt x="35" y="142"/>
                  </a:moveTo>
                  <a:lnTo>
                    <a:pt x="35" y="73"/>
                  </a:lnTo>
                  <a:lnTo>
                    <a:pt x="0" y="73"/>
                  </a:lnTo>
                  <a:lnTo>
                    <a:pt x="67" y="0"/>
                  </a:lnTo>
                  <a:lnTo>
                    <a:pt x="134" y="73"/>
                  </a:lnTo>
                  <a:lnTo>
                    <a:pt x="102" y="73"/>
                  </a:lnTo>
                  <a:lnTo>
                    <a:pt x="102" y="142"/>
                  </a:lnTo>
                  <a:lnTo>
                    <a:pt x="35" y="142"/>
                  </a:lnTo>
                  <a:lnTo>
                    <a:pt x="35" y="142"/>
                  </a:lnTo>
                  <a:close/>
                  <a:moveTo>
                    <a:pt x="65" y="20"/>
                  </a:moveTo>
                  <a:lnTo>
                    <a:pt x="30" y="60"/>
                  </a:lnTo>
                  <a:lnTo>
                    <a:pt x="47" y="60"/>
                  </a:lnTo>
                  <a:lnTo>
                    <a:pt x="47" y="105"/>
                  </a:lnTo>
                  <a:lnTo>
                    <a:pt x="57" y="105"/>
                  </a:lnTo>
                  <a:lnTo>
                    <a:pt x="65" y="2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4D9DA4C7-F269-8C4C-B827-D4633A810C5F}"/>
              </a:ext>
            </a:extLst>
          </p:cNvPr>
          <p:cNvSpPr txBox="1"/>
          <p:nvPr/>
        </p:nvSpPr>
        <p:spPr>
          <a:xfrm>
            <a:off x="3626372" y="5959321"/>
            <a:ext cx="64878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Top 10: away from closest station within 2 kilometers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9A07381-527B-8A4E-9B81-A008778011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033" y="1454991"/>
            <a:ext cx="10235371" cy="4100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565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91E7F-84B6-4064-9D4E-CC7D244BCA04}" type="slidenum">
              <a:rPr lang="zh-CN" altLang="en-US" smtClean="0"/>
              <a:t>15</a:t>
            </a:fld>
            <a:endParaRPr lang="zh-CN" altLang="en-US" dirty="0"/>
          </a:p>
        </p:txBody>
      </p:sp>
      <p:sp>
        <p:nvSpPr>
          <p:cNvPr id="23" name="文本框 10">
            <a:extLst>
              <a:ext uri="{FF2B5EF4-FFF2-40B4-BE49-F238E27FC236}">
                <a16:creationId xmlns:a16="http://schemas.microsoft.com/office/drawing/2014/main" id="{6790870D-1E97-024E-A5E2-796E699B3EC8}"/>
              </a:ext>
            </a:extLst>
          </p:cNvPr>
          <p:cNvSpPr txBox="1"/>
          <p:nvPr/>
        </p:nvSpPr>
        <p:spPr>
          <a:xfrm>
            <a:off x="695324" y="287665"/>
            <a:ext cx="103427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</a:rPr>
              <a:t>Winter Schedule</a:t>
            </a:r>
          </a:p>
        </p:txBody>
      </p: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A1DD5A14-A257-A94A-AAC9-BD6F8D49DCB8}"/>
              </a:ext>
            </a:extLst>
          </p:cNvPr>
          <p:cNvGrpSpPr/>
          <p:nvPr/>
        </p:nvGrpSpPr>
        <p:grpSpPr>
          <a:xfrm>
            <a:off x="3122768" y="6199704"/>
            <a:ext cx="503604" cy="494495"/>
            <a:chOff x="794881" y="4198540"/>
            <a:chExt cx="1142022" cy="1142022"/>
          </a:xfrm>
        </p:grpSpPr>
        <p:sp>
          <p:nvSpPr>
            <p:cNvPr id="32" name="椭圆 22">
              <a:extLst>
                <a:ext uri="{FF2B5EF4-FFF2-40B4-BE49-F238E27FC236}">
                  <a16:creationId xmlns:a16="http://schemas.microsoft.com/office/drawing/2014/main" id="{6154AF10-F2DA-DA4F-808F-B6714DDF2419}"/>
                </a:ext>
              </a:extLst>
            </p:cNvPr>
            <p:cNvSpPr/>
            <p:nvPr/>
          </p:nvSpPr>
          <p:spPr>
            <a:xfrm>
              <a:off x="794881" y="4198540"/>
              <a:ext cx="1142022" cy="1142022"/>
            </a:xfrm>
            <a:prstGeom prst="ellipse">
              <a:avLst/>
            </a:prstGeom>
            <a:solidFill>
              <a:schemeClr val="accent1"/>
            </a:solidFill>
            <a:ln w="571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3" name="Freeform 9">
              <a:extLst>
                <a:ext uri="{FF2B5EF4-FFF2-40B4-BE49-F238E27FC236}">
                  <a16:creationId xmlns:a16="http://schemas.microsoft.com/office/drawing/2014/main" id="{09BEF5C7-5E6E-D344-8BCF-640413E2C33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17748" y="4506592"/>
              <a:ext cx="496288" cy="525917"/>
            </a:xfrm>
            <a:custGeom>
              <a:avLst/>
              <a:gdLst>
                <a:gd name="T0" fmla="*/ 35 w 134"/>
                <a:gd name="T1" fmla="*/ 142 h 142"/>
                <a:gd name="T2" fmla="*/ 35 w 134"/>
                <a:gd name="T3" fmla="*/ 73 h 142"/>
                <a:gd name="T4" fmla="*/ 0 w 134"/>
                <a:gd name="T5" fmla="*/ 73 h 142"/>
                <a:gd name="T6" fmla="*/ 67 w 134"/>
                <a:gd name="T7" fmla="*/ 0 h 142"/>
                <a:gd name="T8" fmla="*/ 134 w 134"/>
                <a:gd name="T9" fmla="*/ 73 h 142"/>
                <a:gd name="T10" fmla="*/ 102 w 134"/>
                <a:gd name="T11" fmla="*/ 73 h 142"/>
                <a:gd name="T12" fmla="*/ 102 w 134"/>
                <a:gd name="T13" fmla="*/ 142 h 142"/>
                <a:gd name="T14" fmla="*/ 35 w 134"/>
                <a:gd name="T15" fmla="*/ 142 h 142"/>
                <a:gd name="T16" fmla="*/ 35 w 134"/>
                <a:gd name="T17" fmla="*/ 142 h 142"/>
                <a:gd name="T18" fmla="*/ 65 w 134"/>
                <a:gd name="T19" fmla="*/ 20 h 142"/>
                <a:gd name="T20" fmla="*/ 30 w 134"/>
                <a:gd name="T21" fmla="*/ 60 h 142"/>
                <a:gd name="T22" fmla="*/ 47 w 134"/>
                <a:gd name="T23" fmla="*/ 60 h 142"/>
                <a:gd name="T24" fmla="*/ 47 w 134"/>
                <a:gd name="T25" fmla="*/ 105 h 142"/>
                <a:gd name="T26" fmla="*/ 57 w 134"/>
                <a:gd name="T27" fmla="*/ 105 h 142"/>
                <a:gd name="T28" fmla="*/ 65 w 134"/>
                <a:gd name="T29" fmla="*/ 20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34" h="142">
                  <a:moveTo>
                    <a:pt x="35" y="142"/>
                  </a:moveTo>
                  <a:lnTo>
                    <a:pt x="35" y="73"/>
                  </a:lnTo>
                  <a:lnTo>
                    <a:pt x="0" y="73"/>
                  </a:lnTo>
                  <a:lnTo>
                    <a:pt x="67" y="0"/>
                  </a:lnTo>
                  <a:lnTo>
                    <a:pt x="134" y="73"/>
                  </a:lnTo>
                  <a:lnTo>
                    <a:pt x="102" y="73"/>
                  </a:lnTo>
                  <a:lnTo>
                    <a:pt x="102" y="142"/>
                  </a:lnTo>
                  <a:lnTo>
                    <a:pt x="35" y="142"/>
                  </a:lnTo>
                  <a:lnTo>
                    <a:pt x="35" y="142"/>
                  </a:lnTo>
                  <a:close/>
                  <a:moveTo>
                    <a:pt x="65" y="20"/>
                  </a:moveTo>
                  <a:lnTo>
                    <a:pt x="30" y="60"/>
                  </a:lnTo>
                  <a:lnTo>
                    <a:pt x="47" y="60"/>
                  </a:lnTo>
                  <a:lnTo>
                    <a:pt x="47" y="105"/>
                  </a:lnTo>
                  <a:lnTo>
                    <a:pt x="57" y="105"/>
                  </a:lnTo>
                  <a:lnTo>
                    <a:pt x="65" y="2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4D9DA4C7-F269-8C4C-B827-D4633A810C5F}"/>
              </a:ext>
            </a:extLst>
          </p:cNvPr>
          <p:cNvSpPr txBox="1"/>
          <p:nvPr/>
        </p:nvSpPr>
        <p:spPr>
          <a:xfrm>
            <a:off x="3626372" y="6262286"/>
            <a:ext cx="64878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Only two new stations, effective as well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212A0C-25A0-3642-AD46-A01301946A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8889" y="718466"/>
            <a:ext cx="7675659" cy="5347851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0F8DB08D-BBA7-C34A-9329-9884FE423B28}"/>
              </a:ext>
            </a:extLst>
          </p:cNvPr>
          <p:cNvSpPr/>
          <p:nvPr/>
        </p:nvSpPr>
        <p:spPr>
          <a:xfrm>
            <a:off x="2764971" y="2721429"/>
            <a:ext cx="1132115" cy="968828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760C596-020E-F541-B171-BF4A132EF941}"/>
              </a:ext>
            </a:extLst>
          </p:cNvPr>
          <p:cNvSpPr/>
          <p:nvPr/>
        </p:nvSpPr>
        <p:spPr>
          <a:xfrm>
            <a:off x="8338457" y="3777343"/>
            <a:ext cx="1366091" cy="1012371"/>
          </a:xfrm>
          <a:prstGeom prst="ellipse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2048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矩形 47"/>
          <p:cNvSpPr/>
          <p:nvPr/>
        </p:nvSpPr>
        <p:spPr>
          <a:xfrm>
            <a:off x="196464" y="1615712"/>
            <a:ext cx="77513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www.1ppt.com/moban/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行业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www.1ppt.com/hangye/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节日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www.1ppt.com/jieri/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素材下载：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www.1ppt.com/sucai/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背景图片：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www.1ppt.com/beijing/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图表下载：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www.1ppt.com/tubiao/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优秀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www.1ppt.com/xiazai/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www.1ppt.com/powerpoint/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Word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www.1ppt.com/word/              Excel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www.1ppt.com/excel/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资料下载：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www.1ppt.com/ziliao/     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课件下载：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www.1ppt.com/kejian/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范文下载：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www.1ppt.com/fanwen/        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试卷下载：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www.1ppt.com/shiti/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教案下载：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www.1ppt.com/jiaoan/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论坛：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www.1ppt.cn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 </a:t>
            </a:r>
            <a:endParaRPr kumimoji="0" lang="zh-CN" altLang="en-US" sz="1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</a:endParaRPr>
          </a:p>
        </p:txBody>
      </p:sp>
      <p:sp>
        <p:nvSpPr>
          <p:cNvPr id="6" name="矩形 5"/>
          <p:cNvSpPr/>
          <p:nvPr/>
        </p:nvSpPr>
        <p:spPr>
          <a:xfrm>
            <a:off x="-252142" y="-7061"/>
            <a:ext cx="321627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-724414" y="2906978"/>
            <a:ext cx="32252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Outline</a:t>
            </a:r>
            <a:endParaRPr lang="zh-CN" altLang="en-US" sz="4000" b="1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70" name="组合 69"/>
          <p:cNvGrpSpPr/>
          <p:nvPr/>
        </p:nvGrpSpPr>
        <p:grpSpPr>
          <a:xfrm>
            <a:off x="2748981" y="830185"/>
            <a:ext cx="6915448" cy="707886"/>
            <a:chOff x="3995257" y="1671697"/>
            <a:chExt cx="3157866" cy="707886"/>
          </a:xfrm>
        </p:grpSpPr>
        <p:sp>
          <p:nvSpPr>
            <p:cNvPr id="19" name="文本框 18"/>
            <p:cNvSpPr txBox="1"/>
            <p:nvPr/>
          </p:nvSpPr>
          <p:spPr>
            <a:xfrm>
              <a:off x="4698314" y="1821697"/>
              <a:ext cx="245480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latin typeface="微软雅黑" panose="020B0503020204020204" pitchFamily="34" charset="-122"/>
                </a:rPr>
                <a:t> </a:t>
              </a:r>
              <a:r>
                <a:rPr lang="en-US" altLang="zh-CN" sz="2000" dirty="0">
                  <a:latin typeface="微软雅黑" panose="020B0503020204020204" pitchFamily="34" charset="-122"/>
                </a:rPr>
                <a:t>Covid-19 Impact</a:t>
              </a:r>
              <a:endParaRPr lang="zh-CN" altLang="en-US" sz="2000" dirty="0">
                <a:latin typeface="微软雅黑" panose="020B0503020204020204" pitchFamily="34" charset="-122"/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3995257" y="1671697"/>
              <a:ext cx="797893" cy="70788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b="1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01</a:t>
              </a:r>
            </a:p>
          </p:txBody>
        </p:sp>
      </p:grpSp>
      <p:grpSp>
        <p:nvGrpSpPr>
          <p:cNvPr id="73" name="组合 72"/>
          <p:cNvGrpSpPr/>
          <p:nvPr/>
        </p:nvGrpSpPr>
        <p:grpSpPr>
          <a:xfrm>
            <a:off x="2654363" y="2842451"/>
            <a:ext cx="9130572" cy="866623"/>
            <a:chOff x="3317706" y="3212946"/>
            <a:chExt cx="4067555" cy="866623"/>
          </a:xfrm>
        </p:grpSpPr>
        <p:grpSp>
          <p:nvGrpSpPr>
            <p:cNvPr id="54" name="组合 53"/>
            <p:cNvGrpSpPr/>
            <p:nvPr/>
          </p:nvGrpSpPr>
          <p:grpSpPr>
            <a:xfrm>
              <a:off x="4098753" y="3363762"/>
              <a:ext cx="3286508" cy="715807"/>
              <a:chOff x="4004683" y="3703136"/>
              <a:chExt cx="3286508" cy="715807"/>
            </a:xfrm>
          </p:grpSpPr>
          <p:sp>
            <p:nvSpPr>
              <p:cNvPr id="55" name="文本框 54"/>
              <p:cNvSpPr txBox="1"/>
              <p:nvPr/>
            </p:nvSpPr>
            <p:spPr>
              <a:xfrm>
                <a:off x="4004683" y="3703136"/>
                <a:ext cx="239485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b="1" dirty="0">
                    <a:latin typeface="微软雅黑" panose="020B0503020204020204" pitchFamily="34" charset="-122"/>
                  </a:rPr>
                  <a:t>Dream Bus</a:t>
                </a:r>
                <a:endParaRPr lang="zh-CN" altLang="en-US" sz="2400" b="1" dirty="0">
                  <a:latin typeface="微软雅黑" panose="020B0503020204020204" pitchFamily="34" charset="-122"/>
                </a:endParaRPr>
              </a:p>
            </p:txBody>
          </p:sp>
          <p:sp>
            <p:nvSpPr>
              <p:cNvPr id="56" name="文本框 55"/>
              <p:cNvSpPr txBox="1"/>
              <p:nvPr/>
            </p:nvSpPr>
            <p:spPr>
              <a:xfrm>
                <a:off x="4818742" y="4018833"/>
                <a:ext cx="247244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zh-CN" altLang="en-US" sz="2000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68" name="组合 67"/>
            <p:cNvGrpSpPr/>
            <p:nvPr/>
          </p:nvGrpSpPr>
          <p:grpSpPr>
            <a:xfrm>
              <a:off x="3317706" y="3212946"/>
              <a:ext cx="881543" cy="712843"/>
              <a:chOff x="3317706" y="3212946"/>
              <a:chExt cx="881543" cy="712843"/>
            </a:xfrm>
          </p:grpSpPr>
          <p:sp>
            <p:nvSpPr>
              <p:cNvPr id="57" name="文本框 56"/>
              <p:cNvSpPr txBox="1"/>
              <p:nvPr/>
            </p:nvSpPr>
            <p:spPr>
              <a:xfrm>
                <a:off x="3317706" y="3217903"/>
                <a:ext cx="881543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4000" b="1" dirty="0">
                    <a:solidFill>
                      <a:schemeClr val="accent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02</a:t>
                </a:r>
                <a:endParaRPr lang="zh-CN" altLang="en-US" sz="4000" b="1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8" name="矩形 57"/>
              <p:cNvSpPr/>
              <p:nvPr/>
            </p:nvSpPr>
            <p:spPr>
              <a:xfrm>
                <a:off x="3509080" y="3212946"/>
                <a:ext cx="534203" cy="623389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73A41447-E2E2-40D7-BFA2-205161A226E1}"/>
              </a:ext>
            </a:extLst>
          </p:cNvPr>
          <p:cNvGrpSpPr/>
          <p:nvPr/>
        </p:nvGrpSpPr>
        <p:grpSpPr>
          <a:xfrm>
            <a:off x="2673515" y="4992232"/>
            <a:ext cx="9005767" cy="1698008"/>
            <a:chOff x="3373305" y="2381561"/>
            <a:chExt cx="4011956" cy="1698008"/>
          </a:xfrm>
        </p:grpSpPr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6824082B-9F01-48F7-A37E-78C22B7A3969}"/>
                </a:ext>
              </a:extLst>
            </p:cNvPr>
            <p:cNvGrpSpPr/>
            <p:nvPr/>
          </p:nvGrpSpPr>
          <p:grpSpPr>
            <a:xfrm>
              <a:off x="4164783" y="2510429"/>
              <a:ext cx="3220478" cy="1569140"/>
              <a:chOff x="4070713" y="2849803"/>
              <a:chExt cx="3220478" cy="1569140"/>
            </a:xfrm>
          </p:grpSpPr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DBA2E4CF-DDCC-4672-B6A0-3EC821ED2C56}"/>
                  </a:ext>
                </a:extLst>
              </p:cNvPr>
              <p:cNvSpPr txBox="1"/>
              <p:nvPr/>
            </p:nvSpPr>
            <p:spPr>
              <a:xfrm>
                <a:off x="4070713" y="2849803"/>
                <a:ext cx="239485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dirty="0">
                    <a:latin typeface="微软雅黑" panose="020B0503020204020204" pitchFamily="34" charset="-122"/>
                  </a:rPr>
                  <a:t>Conclusion</a:t>
                </a:r>
                <a:endParaRPr lang="zh-CN" altLang="en-US" sz="2000" dirty="0">
                  <a:latin typeface="微软雅黑" panose="020B0503020204020204" pitchFamily="34" charset="-122"/>
                </a:endParaRPr>
              </a:p>
            </p:txBody>
          </p:sp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E4035EDB-33EA-4366-BEFF-07BF14619DB0}"/>
                  </a:ext>
                </a:extLst>
              </p:cNvPr>
              <p:cNvSpPr txBox="1"/>
              <p:nvPr/>
            </p:nvSpPr>
            <p:spPr>
              <a:xfrm>
                <a:off x="4818742" y="4018833"/>
                <a:ext cx="247244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zh-CN" altLang="en-US" sz="2000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6CFA3AE8-DAE0-4A80-8CB5-3CD45A3CD257}"/>
                </a:ext>
              </a:extLst>
            </p:cNvPr>
            <p:cNvGrpSpPr/>
            <p:nvPr/>
          </p:nvGrpSpPr>
          <p:grpSpPr>
            <a:xfrm>
              <a:off x="3373305" y="2381561"/>
              <a:ext cx="899886" cy="707886"/>
              <a:chOff x="3373305" y="2381561"/>
              <a:chExt cx="899886" cy="707886"/>
            </a:xfrm>
          </p:grpSpPr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CCCA6DFE-04AC-4E6F-9F69-D7DF48B5BBDE}"/>
                  </a:ext>
                </a:extLst>
              </p:cNvPr>
              <p:cNvSpPr txBox="1"/>
              <p:nvPr/>
            </p:nvSpPr>
            <p:spPr>
              <a:xfrm>
                <a:off x="3373305" y="2381561"/>
                <a:ext cx="899886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4000" b="1" dirty="0">
                    <a:solidFill>
                      <a:schemeClr val="accent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03</a:t>
                </a:r>
                <a:endParaRPr lang="zh-CN" altLang="en-US" sz="4000" b="1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A0FDA7A4-DA8A-4A8A-97E8-BB2B5DE7C044}"/>
                  </a:ext>
                </a:extLst>
              </p:cNvPr>
              <p:cNvSpPr/>
              <p:nvPr/>
            </p:nvSpPr>
            <p:spPr>
              <a:xfrm>
                <a:off x="3559087" y="2381561"/>
                <a:ext cx="533682" cy="623328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76456418-8F99-5F47-90F6-C40D118CB811}"/>
              </a:ext>
            </a:extLst>
          </p:cNvPr>
          <p:cNvSpPr txBox="1"/>
          <p:nvPr/>
        </p:nvSpPr>
        <p:spPr>
          <a:xfrm>
            <a:off x="6857022" y="2041085"/>
            <a:ext cx="29842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can the schedule of the Dream bus be improved?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933967-E945-CC41-934F-BE35ED150FD6}"/>
              </a:ext>
            </a:extLst>
          </p:cNvPr>
          <p:cNvSpPr txBox="1"/>
          <p:nvPr/>
        </p:nvSpPr>
        <p:spPr>
          <a:xfrm>
            <a:off x="6868118" y="2984991"/>
            <a:ext cx="32846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accessible of Dream Bus after adding stations?</a:t>
            </a:r>
          </a:p>
          <a:p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9D6E465-2B43-5146-B1BD-41FD5258466D}"/>
              </a:ext>
            </a:extLst>
          </p:cNvPr>
          <p:cNvSpPr/>
          <p:nvPr/>
        </p:nvSpPr>
        <p:spPr>
          <a:xfrm>
            <a:off x="6856452" y="3917466"/>
            <a:ext cx="280797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What kind of items should be added into Dream Bus?</a:t>
            </a:r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500521A6-69CB-E242-BE51-28E3D34923B3}"/>
              </a:ext>
            </a:extLst>
          </p:cNvPr>
          <p:cNvSpPr/>
          <p:nvPr/>
        </p:nvSpPr>
        <p:spPr>
          <a:xfrm>
            <a:off x="9828073" y="2020596"/>
            <a:ext cx="137089" cy="764685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68A7BB22-4059-204A-8A10-20E60AB306BC}"/>
              </a:ext>
            </a:extLst>
          </p:cNvPr>
          <p:cNvSpPr/>
          <p:nvPr/>
        </p:nvSpPr>
        <p:spPr>
          <a:xfrm>
            <a:off x="6303548" y="2258849"/>
            <a:ext cx="465825" cy="2011302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2293BCE-1D48-344E-AC1D-5EECFFC8BE4C}"/>
              </a:ext>
            </a:extLst>
          </p:cNvPr>
          <p:cNvSpPr txBox="1"/>
          <p:nvPr/>
        </p:nvSpPr>
        <p:spPr>
          <a:xfrm>
            <a:off x="10068681" y="1818541"/>
            <a:ext cx="1121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Station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CAE7D43-9E71-E344-8CA9-7AA39566E293}"/>
              </a:ext>
            </a:extLst>
          </p:cNvPr>
          <p:cNvSpPr txBox="1"/>
          <p:nvPr/>
        </p:nvSpPr>
        <p:spPr>
          <a:xfrm>
            <a:off x="10071635" y="2644346"/>
            <a:ext cx="1121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Time</a:t>
            </a: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8F832354-3E40-449C-86C1-454AA9B1E71A}"/>
              </a:ext>
            </a:extLst>
          </p:cNvPr>
          <p:cNvSpPr/>
          <p:nvPr/>
        </p:nvSpPr>
        <p:spPr>
          <a:xfrm>
            <a:off x="3085344" y="872434"/>
            <a:ext cx="1199143" cy="62338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36358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695324" y="287665"/>
            <a:ext cx="10342790" cy="671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/>
              <a:t>What kind of items should be added into Dream Bus?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91E7F-84B6-4064-9D4E-CC7D244BCA04}" type="slidenum">
              <a:rPr lang="zh-CN" altLang="en-US" smtClean="0"/>
              <a:t>17</a:t>
            </a:fld>
            <a:endParaRPr lang="zh-CN" alt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E2BDE46-0D33-024D-BFEC-C392B47BE965}"/>
              </a:ext>
            </a:extLst>
          </p:cNvPr>
          <p:cNvSpPr/>
          <p:nvPr/>
        </p:nvSpPr>
        <p:spPr>
          <a:xfrm>
            <a:off x="0" y="974361"/>
            <a:ext cx="12192000" cy="5883639"/>
          </a:xfrm>
          <a:prstGeom prst="rect">
            <a:avLst/>
          </a:prstGeom>
          <a:solidFill>
            <a:schemeClr val="bg2">
              <a:lumMod val="90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6EABA2-9417-3845-B857-E4427AB0E088}"/>
              </a:ext>
            </a:extLst>
          </p:cNvPr>
          <p:cNvSpPr txBox="1"/>
          <p:nvPr/>
        </p:nvSpPr>
        <p:spPr>
          <a:xfrm>
            <a:off x="1279941" y="3332840"/>
            <a:ext cx="25875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accent1">
                    <a:lumMod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Our Goals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DBA97EB-5010-EA48-A7D4-6C0307B0C385}"/>
              </a:ext>
            </a:extLst>
          </p:cNvPr>
          <p:cNvCxnSpPr/>
          <p:nvPr/>
        </p:nvCxnSpPr>
        <p:spPr>
          <a:xfrm>
            <a:off x="3867462" y="2518348"/>
            <a:ext cx="0" cy="23984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组合 30">
            <a:extLst>
              <a:ext uri="{FF2B5EF4-FFF2-40B4-BE49-F238E27FC236}">
                <a16:creationId xmlns:a16="http://schemas.microsoft.com/office/drawing/2014/main" id="{BF7C628E-1A6C-1B47-ABF7-D208A748EB0C}"/>
              </a:ext>
            </a:extLst>
          </p:cNvPr>
          <p:cNvGrpSpPr/>
          <p:nvPr/>
        </p:nvGrpSpPr>
        <p:grpSpPr>
          <a:xfrm>
            <a:off x="4516729" y="2518348"/>
            <a:ext cx="744819" cy="704537"/>
            <a:chOff x="794881" y="4198540"/>
            <a:chExt cx="1142022" cy="1142022"/>
          </a:xfrm>
        </p:grpSpPr>
        <p:sp>
          <p:nvSpPr>
            <p:cNvPr id="31" name="椭圆 22">
              <a:extLst>
                <a:ext uri="{FF2B5EF4-FFF2-40B4-BE49-F238E27FC236}">
                  <a16:creationId xmlns:a16="http://schemas.microsoft.com/office/drawing/2014/main" id="{8B47FA46-2F2A-5B4B-9368-920292FFA8E9}"/>
                </a:ext>
              </a:extLst>
            </p:cNvPr>
            <p:cNvSpPr/>
            <p:nvPr/>
          </p:nvSpPr>
          <p:spPr>
            <a:xfrm>
              <a:off x="794881" y="4198540"/>
              <a:ext cx="1142022" cy="1142022"/>
            </a:xfrm>
            <a:prstGeom prst="ellipse">
              <a:avLst/>
            </a:prstGeom>
            <a:solidFill>
              <a:schemeClr val="accent1"/>
            </a:solidFill>
            <a:ln w="571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32" name="Freeform 9">
              <a:extLst>
                <a:ext uri="{FF2B5EF4-FFF2-40B4-BE49-F238E27FC236}">
                  <a16:creationId xmlns:a16="http://schemas.microsoft.com/office/drawing/2014/main" id="{509DA733-417B-F648-8A18-6496735973F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17748" y="4506592"/>
              <a:ext cx="496288" cy="525917"/>
            </a:xfrm>
            <a:custGeom>
              <a:avLst/>
              <a:gdLst>
                <a:gd name="T0" fmla="*/ 35 w 134"/>
                <a:gd name="T1" fmla="*/ 142 h 142"/>
                <a:gd name="T2" fmla="*/ 35 w 134"/>
                <a:gd name="T3" fmla="*/ 73 h 142"/>
                <a:gd name="T4" fmla="*/ 0 w 134"/>
                <a:gd name="T5" fmla="*/ 73 h 142"/>
                <a:gd name="T6" fmla="*/ 67 w 134"/>
                <a:gd name="T7" fmla="*/ 0 h 142"/>
                <a:gd name="T8" fmla="*/ 134 w 134"/>
                <a:gd name="T9" fmla="*/ 73 h 142"/>
                <a:gd name="T10" fmla="*/ 102 w 134"/>
                <a:gd name="T11" fmla="*/ 73 h 142"/>
                <a:gd name="T12" fmla="*/ 102 w 134"/>
                <a:gd name="T13" fmla="*/ 142 h 142"/>
                <a:gd name="T14" fmla="*/ 35 w 134"/>
                <a:gd name="T15" fmla="*/ 142 h 142"/>
                <a:gd name="T16" fmla="*/ 35 w 134"/>
                <a:gd name="T17" fmla="*/ 142 h 142"/>
                <a:gd name="T18" fmla="*/ 65 w 134"/>
                <a:gd name="T19" fmla="*/ 20 h 142"/>
                <a:gd name="T20" fmla="*/ 30 w 134"/>
                <a:gd name="T21" fmla="*/ 60 h 142"/>
                <a:gd name="T22" fmla="*/ 47 w 134"/>
                <a:gd name="T23" fmla="*/ 60 h 142"/>
                <a:gd name="T24" fmla="*/ 47 w 134"/>
                <a:gd name="T25" fmla="*/ 105 h 142"/>
                <a:gd name="T26" fmla="*/ 57 w 134"/>
                <a:gd name="T27" fmla="*/ 105 h 142"/>
                <a:gd name="T28" fmla="*/ 65 w 134"/>
                <a:gd name="T29" fmla="*/ 20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34" h="142">
                  <a:moveTo>
                    <a:pt x="35" y="142"/>
                  </a:moveTo>
                  <a:lnTo>
                    <a:pt x="35" y="73"/>
                  </a:lnTo>
                  <a:lnTo>
                    <a:pt x="0" y="73"/>
                  </a:lnTo>
                  <a:lnTo>
                    <a:pt x="67" y="0"/>
                  </a:lnTo>
                  <a:lnTo>
                    <a:pt x="134" y="73"/>
                  </a:lnTo>
                  <a:lnTo>
                    <a:pt x="102" y="73"/>
                  </a:lnTo>
                  <a:lnTo>
                    <a:pt x="102" y="142"/>
                  </a:lnTo>
                  <a:lnTo>
                    <a:pt x="35" y="142"/>
                  </a:lnTo>
                  <a:lnTo>
                    <a:pt x="35" y="142"/>
                  </a:lnTo>
                  <a:close/>
                  <a:moveTo>
                    <a:pt x="65" y="20"/>
                  </a:moveTo>
                  <a:lnTo>
                    <a:pt x="30" y="60"/>
                  </a:lnTo>
                  <a:lnTo>
                    <a:pt x="47" y="60"/>
                  </a:lnTo>
                  <a:lnTo>
                    <a:pt x="47" y="105"/>
                  </a:lnTo>
                  <a:lnTo>
                    <a:pt x="57" y="105"/>
                  </a:lnTo>
                  <a:lnTo>
                    <a:pt x="65" y="2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33" name="组合 30">
            <a:extLst>
              <a:ext uri="{FF2B5EF4-FFF2-40B4-BE49-F238E27FC236}">
                <a16:creationId xmlns:a16="http://schemas.microsoft.com/office/drawing/2014/main" id="{95072782-308F-D043-868C-2D1BFAE2EA7C}"/>
              </a:ext>
            </a:extLst>
          </p:cNvPr>
          <p:cNvGrpSpPr/>
          <p:nvPr/>
        </p:nvGrpSpPr>
        <p:grpSpPr>
          <a:xfrm>
            <a:off x="4516729" y="4043597"/>
            <a:ext cx="744819" cy="704537"/>
            <a:chOff x="794881" y="4198540"/>
            <a:chExt cx="1142022" cy="1142022"/>
          </a:xfrm>
        </p:grpSpPr>
        <p:sp>
          <p:nvSpPr>
            <p:cNvPr id="39" name="椭圆 22">
              <a:extLst>
                <a:ext uri="{FF2B5EF4-FFF2-40B4-BE49-F238E27FC236}">
                  <a16:creationId xmlns:a16="http://schemas.microsoft.com/office/drawing/2014/main" id="{ADC6D4F0-94A7-0140-AA6C-018D4055CBDA}"/>
                </a:ext>
              </a:extLst>
            </p:cNvPr>
            <p:cNvSpPr/>
            <p:nvPr/>
          </p:nvSpPr>
          <p:spPr>
            <a:xfrm>
              <a:off x="794881" y="4198540"/>
              <a:ext cx="1142022" cy="1142022"/>
            </a:xfrm>
            <a:prstGeom prst="ellipse">
              <a:avLst/>
            </a:prstGeom>
            <a:solidFill>
              <a:schemeClr val="accent1"/>
            </a:solidFill>
            <a:ln w="571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40" name="Freeform 9">
              <a:extLst>
                <a:ext uri="{FF2B5EF4-FFF2-40B4-BE49-F238E27FC236}">
                  <a16:creationId xmlns:a16="http://schemas.microsoft.com/office/drawing/2014/main" id="{20D9BD12-EDC0-014B-B36F-0113D8A465F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17748" y="4506592"/>
              <a:ext cx="496288" cy="525917"/>
            </a:xfrm>
            <a:custGeom>
              <a:avLst/>
              <a:gdLst>
                <a:gd name="T0" fmla="*/ 35 w 134"/>
                <a:gd name="T1" fmla="*/ 142 h 142"/>
                <a:gd name="T2" fmla="*/ 35 w 134"/>
                <a:gd name="T3" fmla="*/ 73 h 142"/>
                <a:gd name="T4" fmla="*/ 0 w 134"/>
                <a:gd name="T5" fmla="*/ 73 h 142"/>
                <a:gd name="T6" fmla="*/ 67 w 134"/>
                <a:gd name="T7" fmla="*/ 0 h 142"/>
                <a:gd name="T8" fmla="*/ 134 w 134"/>
                <a:gd name="T9" fmla="*/ 73 h 142"/>
                <a:gd name="T10" fmla="*/ 102 w 134"/>
                <a:gd name="T11" fmla="*/ 73 h 142"/>
                <a:gd name="T12" fmla="*/ 102 w 134"/>
                <a:gd name="T13" fmla="*/ 142 h 142"/>
                <a:gd name="T14" fmla="*/ 35 w 134"/>
                <a:gd name="T15" fmla="*/ 142 h 142"/>
                <a:gd name="T16" fmla="*/ 35 w 134"/>
                <a:gd name="T17" fmla="*/ 142 h 142"/>
                <a:gd name="T18" fmla="*/ 65 w 134"/>
                <a:gd name="T19" fmla="*/ 20 h 142"/>
                <a:gd name="T20" fmla="*/ 30 w 134"/>
                <a:gd name="T21" fmla="*/ 60 h 142"/>
                <a:gd name="T22" fmla="*/ 47 w 134"/>
                <a:gd name="T23" fmla="*/ 60 h 142"/>
                <a:gd name="T24" fmla="*/ 47 w 134"/>
                <a:gd name="T25" fmla="*/ 105 h 142"/>
                <a:gd name="T26" fmla="*/ 57 w 134"/>
                <a:gd name="T27" fmla="*/ 105 h 142"/>
                <a:gd name="T28" fmla="*/ 65 w 134"/>
                <a:gd name="T29" fmla="*/ 20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34" h="142">
                  <a:moveTo>
                    <a:pt x="35" y="142"/>
                  </a:moveTo>
                  <a:lnTo>
                    <a:pt x="35" y="73"/>
                  </a:lnTo>
                  <a:lnTo>
                    <a:pt x="0" y="73"/>
                  </a:lnTo>
                  <a:lnTo>
                    <a:pt x="67" y="0"/>
                  </a:lnTo>
                  <a:lnTo>
                    <a:pt x="134" y="73"/>
                  </a:lnTo>
                  <a:lnTo>
                    <a:pt x="102" y="73"/>
                  </a:lnTo>
                  <a:lnTo>
                    <a:pt x="102" y="142"/>
                  </a:lnTo>
                  <a:lnTo>
                    <a:pt x="35" y="142"/>
                  </a:lnTo>
                  <a:lnTo>
                    <a:pt x="35" y="142"/>
                  </a:lnTo>
                  <a:close/>
                  <a:moveTo>
                    <a:pt x="65" y="20"/>
                  </a:moveTo>
                  <a:lnTo>
                    <a:pt x="30" y="60"/>
                  </a:lnTo>
                  <a:lnTo>
                    <a:pt x="47" y="60"/>
                  </a:lnTo>
                  <a:lnTo>
                    <a:pt x="47" y="105"/>
                  </a:lnTo>
                  <a:lnTo>
                    <a:pt x="57" y="105"/>
                  </a:lnTo>
                  <a:lnTo>
                    <a:pt x="65" y="2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B8BBCF19-1906-1148-9C8E-46A71BED3DA6}"/>
              </a:ext>
            </a:extLst>
          </p:cNvPr>
          <p:cNvSpPr txBox="1"/>
          <p:nvPr/>
        </p:nvSpPr>
        <p:spPr>
          <a:xfrm>
            <a:off x="5736236" y="2639783"/>
            <a:ext cx="45869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000000"/>
                </a:solidFill>
                <a:latin typeface="Arial" panose="020B0604020202020204" pitchFamily="34" charset="0"/>
                <a:ea typeface="等线" panose="02010600030101010101" pitchFamily="2" charset="-122"/>
              </a:rPr>
              <a:t>M</a:t>
            </a:r>
            <a:r>
              <a:rPr lang="en-US" altLang="zh-CN" sz="2400" b="0" i="0" kern="12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+mn-cs"/>
              </a:rPr>
              <a:t>itigate the circulation gap</a:t>
            </a:r>
            <a:endParaRPr lang="en-US" sz="24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FE30102-A44B-2743-924B-B99219369CDA}"/>
              </a:ext>
            </a:extLst>
          </p:cNvPr>
          <p:cNvSpPr txBox="1"/>
          <p:nvPr/>
        </p:nvSpPr>
        <p:spPr>
          <a:xfrm>
            <a:off x="5736235" y="4165032"/>
            <a:ext cx="6031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Adjust for local popularity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715339-5B60-314C-8150-8433C4CC26AF}"/>
              </a:ext>
            </a:extLst>
          </p:cNvPr>
          <p:cNvSpPr txBox="1"/>
          <p:nvPr/>
        </p:nvSpPr>
        <p:spPr>
          <a:xfrm>
            <a:off x="5736235" y="3101448"/>
            <a:ext cx="43397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Focus on the reduced circulation  </a:t>
            </a:r>
          </a:p>
        </p:txBody>
      </p:sp>
      <p:sp>
        <p:nvSpPr>
          <p:cNvPr id="20" name="TextBox 9">
            <a:extLst>
              <a:ext uri="{FF2B5EF4-FFF2-40B4-BE49-F238E27FC236}">
                <a16:creationId xmlns:a16="http://schemas.microsoft.com/office/drawing/2014/main" id="{DD638B77-D76C-4103-BCF5-C778802B50FB}"/>
              </a:ext>
            </a:extLst>
          </p:cNvPr>
          <p:cNvSpPr txBox="1"/>
          <p:nvPr/>
        </p:nvSpPr>
        <p:spPr>
          <a:xfrm>
            <a:off x="5736236" y="4622009"/>
            <a:ext cx="43397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Based on the readers’ preference</a:t>
            </a:r>
          </a:p>
        </p:txBody>
      </p:sp>
    </p:spTree>
    <p:extLst>
      <p:ext uri="{BB962C8B-B14F-4D97-AF65-F5344CB8AC3E}">
        <p14:creationId xmlns:p14="http://schemas.microsoft.com/office/powerpoint/2010/main" val="1530850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28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E2201B48-09F1-43BF-B1B2-F0074EEA7DB6}"/>
              </a:ext>
            </a:extLst>
          </p:cNvPr>
          <p:cNvSpPr/>
          <p:nvPr/>
        </p:nvSpPr>
        <p:spPr>
          <a:xfrm>
            <a:off x="10116504" y="6149340"/>
            <a:ext cx="2075496" cy="7086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Turnover Rate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D5F5A18F-9654-4019-A5C9-5E60306B5322}"/>
              </a:ext>
            </a:extLst>
          </p:cNvPr>
          <p:cNvSpPr txBox="1"/>
          <p:nvPr/>
        </p:nvSpPr>
        <p:spPr>
          <a:xfrm>
            <a:off x="2866788" y="342446"/>
            <a:ext cx="69878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i="0" dirty="0">
                <a:solidFill>
                  <a:srgbClr val="4472C4"/>
                </a:solidFill>
                <a:effectLst/>
                <a:latin typeface="Calibri" panose="020F0502020204030204" pitchFamily="34" charset="0"/>
              </a:rPr>
              <a:t>Book Categorize Turnover Rate Fluctuation</a:t>
            </a:r>
            <a:endParaRPr lang="zh-CN" altLang="en-US" sz="2000" b="1" dirty="0">
              <a:solidFill>
                <a:srgbClr val="4472C4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E0A60A1-C230-4E4C-91FB-A3FD439840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818" y="842676"/>
            <a:ext cx="2648320" cy="103837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127AA83A-0E73-4338-B04C-BEC2D8FD90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3722" y="1361861"/>
            <a:ext cx="3096057" cy="3067478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53D231A9-8E0C-4AB1-9502-4B23CB8E0D7E}"/>
              </a:ext>
            </a:extLst>
          </p:cNvPr>
          <p:cNvSpPr txBox="1"/>
          <p:nvPr/>
        </p:nvSpPr>
        <p:spPr>
          <a:xfrm>
            <a:off x="5510820" y="2219481"/>
            <a:ext cx="610076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/>
              <a:t>Turnover rate</a:t>
            </a:r>
            <a:r>
              <a:rPr lang="en-US" altLang="zh-CN" b="1" dirty="0"/>
              <a:t>: </a:t>
            </a:r>
          </a:p>
          <a:p>
            <a:r>
              <a:rPr lang="en-US" altLang="zh-CN" dirty="0"/>
              <a:t>	</a:t>
            </a:r>
            <a:r>
              <a:rPr lang="zh-CN" altLang="en-US" dirty="0"/>
              <a:t>defined as </a:t>
            </a:r>
            <a:r>
              <a:rPr lang="en-US" altLang="zh-CN" i="0" dirty="0"/>
              <a:t>the monthly average </a:t>
            </a:r>
            <a:r>
              <a:rPr lang="zh-CN" altLang="en-US" dirty="0"/>
              <a:t>circulat</a:t>
            </a:r>
            <a:r>
              <a:rPr lang="en-US" altLang="zh-CN" dirty="0"/>
              <a:t>ion </a:t>
            </a:r>
            <a:r>
              <a:rPr lang="zh-CN" altLang="en-US" dirty="0"/>
              <a:t>divided by the </a:t>
            </a:r>
            <a:r>
              <a:rPr lang="en-US" altLang="zh-CN" dirty="0"/>
              <a:t>total number of that category</a:t>
            </a:r>
            <a:r>
              <a:rPr lang="zh-CN" altLang="en-US" dirty="0"/>
              <a:t> owned by the library </a:t>
            </a:r>
          </a:p>
        </p:txBody>
      </p:sp>
      <p:cxnSp>
        <p:nvCxnSpPr>
          <p:cNvPr id="21" name="连接符: 曲线 20">
            <a:extLst>
              <a:ext uri="{FF2B5EF4-FFF2-40B4-BE49-F238E27FC236}">
                <a16:creationId xmlns:a16="http://schemas.microsoft.com/office/drawing/2014/main" id="{A5995519-8671-4223-B5C5-A44694C86992}"/>
              </a:ext>
            </a:extLst>
          </p:cNvPr>
          <p:cNvCxnSpPr>
            <a:cxnSpLocks/>
          </p:cNvCxnSpPr>
          <p:nvPr/>
        </p:nvCxnSpPr>
        <p:spPr>
          <a:xfrm rot="16200000" flipH="1">
            <a:off x="3622185" y="1997564"/>
            <a:ext cx="2228851" cy="1548420"/>
          </a:xfrm>
          <a:prstGeom prst="curvedConnector3">
            <a:avLst>
              <a:gd name="adj1" fmla="val -170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19">
            <a:extLst>
              <a:ext uri="{FF2B5EF4-FFF2-40B4-BE49-F238E27FC236}">
                <a16:creationId xmlns:a16="http://schemas.microsoft.com/office/drawing/2014/main" id="{C9050C99-5679-4A71-A376-239C070C7C2E}"/>
              </a:ext>
            </a:extLst>
          </p:cNvPr>
          <p:cNvSpPr/>
          <p:nvPr/>
        </p:nvSpPr>
        <p:spPr>
          <a:xfrm>
            <a:off x="3343157" y="1652052"/>
            <a:ext cx="657225" cy="158263"/>
          </a:xfrm>
          <a:prstGeom prst="ellipse">
            <a:avLst/>
          </a:prstGeom>
          <a:noFill/>
          <a:ln cmpd="sng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B0F0"/>
              </a:solidFill>
              <a:highlight>
                <a:srgbClr val="FFFF00"/>
              </a:highlight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16F46C8F-4E7C-447C-8D24-015DC4B02590}"/>
              </a:ext>
            </a:extLst>
          </p:cNvPr>
          <p:cNvSpPr txBox="1"/>
          <p:nvPr/>
        </p:nvSpPr>
        <p:spPr>
          <a:xfrm>
            <a:off x="5210176" y="3848614"/>
            <a:ext cx="147100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/>
              <a:t>55% =</a:t>
            </a:r>
          </a:p>
          <a:p>
            <a:endParaRPr lang="zh-CN" altLang="en-US" sz="4000" dirty="0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1A3F1D5A-0E1F-4F64-A454-647F8EEB3248}"/>
              </a:ext>
            </a:extLst>
          </p:cNvPr>
          <p:cNvSpPr txBox="1"/>
          <p:nvPr/>
        </p:nvSpPr>
        <p:spPr>
          <a:xfrm>
            <a:off x="6477999" y="3655368"/>
            <a:ext cx="3638506" cy="461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i="0" dirty="0"/>
              <a:t>monthly average </a:t>
            </a:r>
            <a:r>
              <a:rPr lang="zh-CN" altLang="en-US" sz="2400" dirty="0"/>
              <a:t>circulat</a:t>
            </a:r>
            <a:r>
              <a:rPr lang="en-US" altLang="zh-CN" sz="2400" dirty="0"/>
              <a:t>ion</a:t>
            </a:r>
            <a:endParaRPr lang="zh-CN" altLang="en-US" sz="2400" dirty="0"/>
          </a:p>
        </p:txBody>
      </p: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B50A8686-D0D3-42BD-9EBA-330DD90EF84D}"/>
              </a:ext>
            </a:extLst>
          </p:cNvPr>
          <p:cNvCxnSpPr/>
          <p:nvPr/>
        </p:nvCxnSpPr>
        <p:spPr>
          <a:xfrm>
            <a:off x="6572250" y="4117032"/>
            <a:ext cx="354425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文本框 31">
            <a:extLst>
              <a:ext uri="{FF2B5EF4-FFF2-40B4-BE49-F238E27FC236}">
                <a16:creationId xmlns:a16="http://schemas.microsoft.com/office/drawing/2014/main" id="{F57942EF-925B-4CD8-A44E-B526BEA22F94}"/>
              </a:ext>
            </a:extLst>
          </p:cNvPr>
          <p:cNvSpPr txBox="1"/>
          <p:nvPr/>
        </p:nvSpPr>
        <p:spPr>
          <a:xfrm>
            <a:off x="6398014" y="4117032"/>
            <a:ext cx="39328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/>
              <a:t>t</a:t>
            </a:r>
            <a:r>
              <a:rPr lang="en-US" altLang="zh-CN" sz="2400" i="0" dirty="0"/>
              <a:t>otal number of that category</a:t>
            </a:r>
            <a:endParaRPr lang="zh-CN" altLang="en-US" sz="2400" dirty="0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AA8E7AE2-EE50-4E1F-AF06-8F47399583FC}"/>
              </a:ext>
            </a:extLst>
          </p:cNvPr>
          <p:cNvSpPr txBox="1"/>
          <p:nvPr/>
        </p:nvSpPr>
        <p:spPr>
          <a:xfrm>
            <a:off x="10116505" y="3858139"/>
            <a:ext cx="55149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/>
              <a:t>= </a:t>
            </a:r>
          </a:p>
          <a:p>
            <a:endParaRPr lang="zh-CN" altLang="en-US" sz="4000" dirty="0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705243A6-2D00-4DC2-9741-2584ACA6A3DA}"/>
              </a:ext>
            </a:extLst>
          </p:cNvPr>
          <p:cNvSpPr txBox="1"/>
          <p:nvPr/>
        </p:nvSpPr>
        <p:spPr>
          <a:xfrm>
            <a:off x="10545174" y="3681898"/>
            <a:ext cx="3638506" cy="461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398</a:t>
            </a:r>
            <a:endParaRPr lang="zh-CN" altLang="en-US" sz="2400" dirty="0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B4ABAC5A-8550-4B99-940B-8C9FCDD3CF58}"/>
              </a:ext>
            </a:extLst>
          </p:cNvPr>
          <p:cNvSpPr txBox="1"/>
          <p:nvPr/>
        </p:nvSpPr>
        <p:spPr>
          <a:xfrm>
            <a:off x="9030460" y="4147838"/>
            <a:ext cx="3638506" cy="461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/>
              <a:t>724</a:t>
            </a:r>
            <a:endParaRPr lang="zh-CN" altLang="en-US" sz="2400" dirty="0"/>
          </a:p>
        </p:txBody>
      </p:sp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id="{23E8F05B-4A86-499C-9647-1F99E3618353}"/>
              </a:ext>
            </a:extLst>
          </p:cNvPr>
          <p:cNvCxnSpPr/>
          <p:nvPr/>
        </p:nvCxnSpPr>
        <p:spPr>
          <a:xfrm>
            <a:off x="10545174" y="4117032"/>
            <a:ext cx="60907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89496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2290D35D-88C6-49ED-B5E2-B399BB2DA8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r="21386"/>
          <a:stretch/>
        </p:blipFill>
        <p:spPr>
          <a:xfrm>
            <a:off x="482544" y="1078133"/>
            <a:ext cx="6987824" cy="5071207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E2201B48-09F1-43BF-B1B2-F0074EEA7DB6}"/>
              </a:ext>
            </a:extLst>
          </p:cNvPr>
          <p:cNvSpPr/>
          <p:nvPr/>
        </p:nvSpPr>
        <p:spPr>
          <a:xfrm>
            <a:off x="10116504" y="6149340"/>
            <a:ext cx="2075496" cy="7086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bg1"/>
                </a:solidFill>
              </a:rPr>
              <a:t>Turnover Rate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D5F5A18F-9654-4019-A5C9-5E60306B5322}"/>
              </a:ext>
            </a:extLst>
          </p:cNvPr>
          <p:cNvSpPr txBox="1"/>
          <p:nvPr/>
        </p:nvSpPr>
        <p:spPr>
          <a:xfrm>
            <a:off x="733188" y="415694"/>
            <a:ext cx="69878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i="0" dirty="0">
                <a:solidFill>
                  <a:srgbClr val="4472C4"/>
                </a:solidFill>
                <a:effectLst/>
                <a:latin typeface="Calibri" panose="020F0502020204030204" pitchFamily="34" charset="0"/>
              </a:rPr>
              <a:t>Book Categorize Turnover Rate Fluctuation</a:t>
            </a:r>
            <a:endParaRPr lang="zh-CN" altLang="en-US" sz="2000" b="1" dirty="0">
              <a:solidFill>
                <a:srgbClr val="4472C4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E0A60A1-C230-4E4C-91FB-A3FD439840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6068" y="4434431"/>
            <a:ext cx="2648320" cy="1038370"/>
          </a:xfrm>
          <a:prstGeom prst="rect">
            <a:avLst/>
          </a:prstGeom>
        </p:spPr>
      </p:pic>
      <p:pic>
        <p:nvPicPr>
          <p:cNvPr id="5" name="图片 4" descr="图表, 条形图&#10;&#10;描述已自动生成">
            <a:extLst>
              <a:ext uri="{FF2B5EF4-FFF2-40B4-BE49-F238E27FC236}">
                <a16:creationId xmlns:a16="http://schemas.microsoft.com/office/drawing/2014/main" id="{D21562BC-61C1-4B21-9A3F-0524E9A83F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0368" y="1078133"/>
            <a:ext cx="4580357" cy="2751539"/>
          </a:xfrm>
          <a:prstGeom prst="rect">
            <a:avLst/>
          </a:prstGeom>
        </p:spPr>
      </p:pic>
      <p:sp>
        <p:nvSpPr>
          <p:cNvPr id="12" name="Oval 19">
            <a:extLst>
              <a:ext uri="{FF2B5EF4-FFF2-40B4-BE49-F238E27FC236}">
                <a16:creationId xmlns:a16="http://schemas.microsoft.com/office/drawing/2014/main" id="{E20BD63E-45A1-4F58-AEE3-2F32A1DF6EFD}"/>
              </a:ext>
            </a:extLst>
          </p:cNvPr>
          <p:cNvSpPr/>
          <p:nvPr/>
        </p:nvSpPr>
        <p:spPr>
          <a:xfrm>
            <a:off x="5457826" y="1294333"/>
            <a:ext cx="476250" cy="158263"/>
          </a:xfrm>
          <a:prstGeom prst="ellipse">
            <a:avLst/>
          </a:prstGeom>
          <a:noFill/>
          <a:ln cmpd="sng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B0F0"/>
              </a:solidFill>
              <a:highlight>
                <a:srgbClr val="FFFF00"/>
              </a:highlight>
            </a:endParaRPr>
          </a:p>
        </p:txBody>
      </p:sp>
      <p:sp>
        <p:nvSpPr>
          <p:cNvPr id="15" name="Oval 19">
            <a:extLst>
              <a:ext uri="{FF2B5EF4-FFF2-40B4-BE49-F238E27FC236}">
                <a16:creationId xmlns:a16="http://schemas.microsoft.com/office/drawing/2014/main" id="{7E596F17-3EDD-4D77-87DC-85DA92266C91}"/>
              </a:ext>
            </a:extLst>
          </p:cNvPr>
          <p:cNvSpPr/>
          <p:nvPr/>
        </p:nvSpPr>
        <p:spPr>
          <a:xfrm>
            <a:off x="634672" y="3750540"/>
            <a:ext cx="967153" cy="158263"/>
          </a:xfrm>
          <a:prstGeom prst="ellipse">
            <a:avLst/>
          </a:prstGeom>
          <a:noFill/>
          <a:ln cmpd="sng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B0F0"/>
              </a:solidFill>
              <a:highlight>
                <a:srgbClr val="FFFF00"/>
              </a:highlight>
            </a:endParaRPr>
          </a:p>
        </p:txBody>
      </p:sp>
      <p:sp>
        <p:nvSpPr>
          <p:cNvPr id="17" name="Oval 19">
            <a:extLst>
              <a:ext uri="{FF2B5EF4-FFF2-40B4-BE49-F238E27FC236}">
                <a16:creationId xmlns:a16="http://schemas.microsoft.com/office/drawing/2014/main" id="{2EFD878D-001C-46EA-99AA-5D8EBA69941F}"/>
              </a:ext>
            </a:extLst>
          </p:cNvPr>
          <p:cNvSpPr/>
          <p:nvPr/>
        </p:nvSpPr>
        <p:spPr>
          <a:xfrm>
            <a:off x="3209925" y="3976154"/>
            <a:ext cx="657225" cy="158263"/>
          </a:xfrm>
          <a:prstGeom prst="ellipse">
            <a:avLst/>
          </a:prstGeom>
          <a:noFill/>
          <a:ln cmpd="sng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B0F0"/>
              </a:solidFill>
              <a:highlight>
                <a:srgbClr val="FFFF00"/>
              </a:highlight>
            </a:endParaRPr>
          </a:p>
        </p:txBody>
      </p:sp>
      <p:sp>
        <p:nvSpPr>
          <p:cNvPr id="19" name="Oval 19">
            <a:extLst>
              <a:ext uri="{FF2B5EF4-FFF2-40B4-BE49-F238E27FC236}">
                <a16:creationId xmlns:a16="http://schemas.microsoft.com/office/drawing/2014/main" id="{114BB3BC-0FDF-4178-BB46-9B234943629C}"/>
              </a:ext>
            </a:extLst>
          </p:cNvPr>
          <p:cNvSpPr/>
          <p:nvPr/>
        </p:nvSpPr>
        <p:spPr>
          <a:xfrm>
            <a:off x="4981575" y="4134417"/>
            <a:ext cx="868400" cy="228033"/>
          </a:xfrm>
          <a:prstGeom prst="ellipse">
            <a:avLst/>
          </a:prstGeom>
          <a:noFill/>
          <a:ln cmpd="sng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B0F0"/>
              </a:solidFill>
              <a:highlight>
                <a:srgbClr val="FFFF00"/>
              </a:highlight>
            </a:endParaRPr>
          </a:p>
        </p:txBody>
      </p:sp>
      <p:sp>
        <p:nvSpPr>
          <p:cNvPr id="21" name="Oval 19">
            <a:extLst>
              <a:ext uri="{FF2B5EF4-FFF2-40B4-BE49-F238E27FC236}">
                <a16:creationId xmlns:a16="http://schemas.microsoft.com/office/drawing/2014/main" id="{6F1037C8-7C5C-4045-9D9F-F8F21206E554}"/>
              </a:ext>
            </a:extLst>
          </p:cNvPr>
          <p:cNvSpPr/>
          <p:nvPr/>
        </p:nvSpPr>
        <p:spPr>
          <a:xfrm>
            <a:off x="2775724" y="1609725"/>
            <a:ext cx="977125" cy="327557"/>
          </a:xfrm>
          <a:prstGeom prst="ellipse">
            <a:avLst/>
          </a:prstGeom>
          <a:noFill/>
          <a:ln cmpd="sng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B0F0"/>
              </a:solidFill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1904467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矩形 47"/>
          <p:cNvSpPr/>
          <p:nvPr/>
        </p:nvSpPr>
        <p:spPr>
          <a:xfrm>
            <a:off x="196464" y="1615712"/>
            <a:ext cx="77513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www.1ppt.com/moban/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行业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www.1ppt.com/hangye/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节日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www.1ppt.com/jieri/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素材下载：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www.1ppt.com/sucai/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背景图片：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www.1ppt.com/beijing/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图表下载：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www.1ppt.com/tubiao/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优秀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www.1ppt.com/xiazai/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www.1ppt.com/powerpoint/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Word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www.1ppt.com/word/              Excel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www.1ppt.com/excel/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资料下载：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www.1ppt.com/ziliao/     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课件下载：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www.1ppt.com/kejian/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范文下载：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www.1ppt.com/fanwen/        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试卷下载：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www.1ppt.com/shiti/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教案下载：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www.1ppt.com/jiaoan/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论坛：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www.1ppt.cn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 </a:t>
            </a:r>
            <a:endParaRPr kumimoji="0" lang="zh-CN" altLang="en-US" sz="1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</a:endParaRPr>
          </a:p>
        </p:txBody>
      </p:sp>
      <p:sp>
        <p:nvSpPr>
          <p:cNvPr id="6" name="矩形 5"/>
          <p:cNvSpPr/>
          <p:nvPr/>
        </p:nvSpPr>
        <p:spPr>
          <a:xfrm>
            <a:off x="-252142" y="-7061"/>
            <a:ext cx="321627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-724414" y="2906978"/>
            <a:ext cx="32252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Outline</a:t>
            </a:r>
            <a:endParaRPr lang="zh-CN" altLang="en-US" sz="4000" b="1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70" name="组合 69"/>
          <p:cNvGrpSpPr/>
          <p:nvPr/>
        </p:nvGrpSpPr>
        <p:grpSpPr>
          <a:xfrm>
            <a:off x="2799400" y="830185"/>
            <a:ext cx="6865030" cy="707886"/>
            <a:chOff x="4018280" y="1671697"/>
            <a:chExt cx="3134843" cy="707886"/>
          </a:xfrm>
        </p:grpSpPr>
        <p:sp>
          <p:nvSpPr>
            <p:cNvPr id="19" name="文本框 18"/>
            <p:cNvSpPr txBox="1"/>
            <p:nvPr/>
          </p:nvSpPr>
          <p:spPr>
            <a:xfrm>
              <a:off x="4698314" y="1821697"/>
              <a:ext cx="24548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latin typeface="微软雅黑" panose="020B0503020204020204" pitchFamily="34" charset="-122"/>
                </a:rPr>
                <a:t> </a:t>
              </a:r>
              <a:r>
                <a:rPr lang="en-US" altLang="zh-CN" sz="2400" b="1" dirty="0">
                  <a:latin typeface="微软雅黑" panose="020B0503020204020204" pitchFamily="34" charset="-122"/>
                </a:rPr>
                <a:t>Covid-19 Impact</a:t>
              </a:r>
              <a:endParaRPr lang="zh-CN" altLang="en-US" sz="2400" b="1" dirty="0">
                <a:latin typeface="微软雅黑" panose="020B0503020204020204" pitchFamily="34" charset="-122"/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4018280" y="1671697"/>
              <a:ext cx="797893" cy="70788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b="1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01</a:t>
              </a:r>
            </a:p>
          </p:txBody>
        </p:sp>
      </p:grpSp>
      <p:grpSp>
        <p:nvGrpSpPr>
          <p:cNvPr id="73" name="组合 72"/>
          <p:cNvGrpSpPr/>
          <p:nvPr/>
        </p:nvGrpSpPr>
        <p:grpSpPr>
          <a:xfrm>
            <a:off x="2654363" y="2842451"/>
            <a:ext cx="9130572" cy="866623"/>
            <a:chOff x="3317706" y="3212946"/>
            <a:chExt cx="4067555" cy="866623"/>
          </a:xfrm>
        </p:grpSpPr>
        <p:grpSp>
          <p:nvGrpSpPr>
            <p:cNvPr id="54" name="组合 53"/>
            <p:cNvGrpSpPr/>
            <p:nvPr/>
          </p:nvGrpSpPr>
          <p:grpSpPr>
            <a:xfrm>
              <a:off x="4113265" y="3388343"/>
              <a:ext cx="3271996" cy="691226"/>
              <a:chOff x="4019195" y="3727717"/>
              <a:chExt cx="3271996" cy="691226"/>
            </a:xfrm>
          </p:grpSpPr>
          <p:sp>
            <p:nvSpPr>
              <p:cNvPr id="55" name="文本框 54"/>
              <p:cNvSpPr txBox="1"/>
              <p:nvPr/>
            </p:nvSpPr>
            <p:spPr>
              <a:xfrm>
                <a:off x="4019195" y="3727717"/>
                <a:ext cx="239485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dirty="0">
                    <a:latin typeface="微软雅黑" panose="020B0503020204020204" pitchFamily="34" charset="-122"/>
                  </a:rPr>
                  <a:t>Dream Bus</a:t>
                </a:r>
                <a:endParaRPr lang="zh-CN" altLang="en-US" sz="2000" dirty="0">
                  <a:latin typeface="微软雅黑" panose="020B0503020204020204" pitchFamily="34" charset="-122"/>
                </a:endParaRPr>
              </a:p>
            </p:txBody>
          </p:sp>
          <p:sp>
            <p:nvSpPr>
              <p:cNvPr id="56" name="文本框 55"/>
              <p:cNvSpPr txBox="1"/>
              <p:nvPr/>
            </p:nvSpPr>
            <p:spPr>
              <a:xfrm>
                <a:off x="4818742" y="4018833"/>
                <a:ext cx="247244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zh-CN" altLang="en-US" sz="2000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68" name="组合 67"/>
            <p:cNvGrpSpPr/>
            <p:nvPr/>
          </p:nvGrpSpPr>
          <p:grpSpPr>
            <a:xfrm>
              <a:off x="3317706" y="3212946"/>
              <a:ext cx="881543" cy="712843"/>
              <a:chOff x="3317706" y="3212946"/>
              <a:chExt cx="881543" cy="712843"/>
            </a:xfrm>
          </p:grpSpPr>
          <p:sp>
            <p:nvSpPr>
              <p:cNvPr id="57" name="文本框 56"/>
              <p:cNvSpPr txBox="1"/>
              <p:nvPr/>
            </p:nvSpPr>
            <p:spPr>
              <a:xfrm>
                <a:off x="3317706" y="3217903"/>
                <a:ext cx="881543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4000" b="1" dirty="0">
                    <a:solidFill>
                      <a:schemeClr val="accent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02</a:t>
                </a:r>
                <a:endParaRPr lang="zh-CN" altLang="en-US" sz="4000" b="1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8" name="矩形 57"/>
              <p:cNvSpPr/>
              <p:nvPr/>
            </p:nvSpPr>
            <p:spPr>
              <a:xfrm>
                <a:off x="3509080" y="3212946"/>
                <a:ext cx="534203" cy="623389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73A41447-E2E2-40D7-BFA2-205161A226E1}"/>
              </a:ext>
            </a:extLst>
          </p:cNvPr>
          <p:cNvGrpSpPr/>
          <p:nvPr/>
        </p:nvGrpSpPr>
        <p:grpSpPr>
          <a:xfrm>
            <a:off x="2673515" y="4992232"/>
            <a:ext cx="9005767" cy="1698008"/>
            <a:chOff x="3373305" y="2381561"/>
            <a:chExt cx="4011956" cy="1698008"/>
          </a:xfrm>
        </p:grpSpPr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6824082B-9F01-48F7-A37E-78C22B7A3969}"/>
                </a:ext>
              </a:extLst>
            </p:cNvPr>
            <p:cNvGrpSpPr/>
            <p:nvPr/>
          </p:nvGrpSpPr>
          <p:grpSpPr>
            <a:xfrm>
              <a:off x="4164783" y="2510429"/>
              <a:ext cx="3220478" cy="1569140"/>
              <a:chOff x="4070713" y="2849803"/>
              <a:chExt cx="3220478" cy="1569140"/>
            </a:xfrm>
          </p:grpSpPr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DBA2E4CF-DDCC-4672-B6A0-3EC821ED2C56}"/>
                  </a:ext>
                </a:extLst>
              </p:cNvPr>
              <p:cNvSpPr txBox="1"/>
              <p:nvPr/>
            </p:nvSpPr>
            <p:spPr>
              <a:xfrm>
                <a:off x="4070713" y="2849803"/>
                <a:ext cx="239485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dirty="0">
                    <a:latin typeface="微软雅黑" panose="020B0503020204020204" pitchFamily="34" charset="-122"/>
                  </a:rPr>
                  <a:t>Conclusion</a:t>
                </a:r>
                <a:endParaRPr lang="zh-CN" altLang="en-US" sz="2000" dirty="0">
                  <a:latin typeface="微软雅黑" panose="020B0503020204020204" pitchFamily="34" charset="-122"/>
                </a:endParaRPr>
              </a:p>
            </p:txBody>
          </p:sp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E4035EDB-33EA-4366-BEFF-07BF14619DB0}"/>
                  </a:ext>
                </a:extLst>
              </p:cNvPr>
              <p:cNvSpPr txBox="1"/>
              <p:nvPr/>
            </p:nvSpPr>
            <p:spPr>
              <a:xfrm>
                <a:off x="4818742" y="4018833"/>
                <a:ext cx="247244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zh-CN" altLang="en-US" sz="2000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6CFA3AE8-DAE0-4A80-8CB5-3CD45A3CD257}"/>
                </a:ext>
              </a:extLst>
            </p:cNvPr>
            <p:cNvGrpSpPr/>
            <p:nvPr/>
          </p:nvGrpSpPr>
          <p:grpSpPr>
            <a:xfrm>
              <a:off x="3373305" y="2381561"/>
              <a:ext cx="899886" cy="707886"/>
              <a:chOff x="3373305" y="2381561"/>
              <a:chExt cx="899886" cy="707886"/>
            </a:xfrm>
          </p:grpSpPr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CCCA6DFE-04AC-4E6F-9F69-D7DF48B5BBDE}"/>
                  </a:ext>
                </a:extLst>
              </p:cNvPr>
              <p:cNvSpPr txBox="1"/>
              <p:nvPr/>
            </p:nvSpPr>
            <p:spPr>
              <a:xfrm>
                <a:off x="3373305" y="2381561"/>
                <a:ext cx="899886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4000" b="1" dirty="0">
                    <a:solidFill>
                      <a:schemeClr val="accent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03</a:t>
                </a:r>
                <a:endParaRPr lang="zh-CN" altLang="en-US" sz="4000" b="1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A0FDA7A4-DA8A-4A8A-97E8-BB2B5DE7C044}"/>
                  </a:ext>
                </a:extLst>
              </p:cNvPr>
              <p:cNvSpPr/>
              <p:nvPr/>
            </p:nvSpPr>
            <p:spPr>
              <a:xfrm>
                <a:off x="3559087" y="2381561"/>
                <a:ext cx="533682" cy="623328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76456418-8F99-5F47-90F6-C40D118CB811}"/>
              </a:ext>
            </a:extLst>
          </p:cNvPr>
          <p:cNvSpPr txBox="1"/>
          <p:nvPr/>
        </p:nvSpPr>
        <p:spPr>
          <a:xfrm>
            <a:off x="6857022" y="2041085"/>
            <a:ext cx="29842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can the schedule of the Dream bus be improved?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933967-E945-CC41-934F-BE35ED150FD6}"/>
              </a:ext>
            </a:extLst>
          </p:cNvPr>
          <p:cNvSpPr txBox="1"/>
          <p:nvPr/>
        </p:nvSpPr>
        <p:spPr>
          <a:xfrm>
            <a:off x="6868118" y="2984991"/>
            <a:ext cx="32846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accessible of Dream Bus after adding stations?</a:t>
            </a:r>
          </a:p>
          <a:p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9D6E465-2B43-5146-B1BD-41FD5258466D}"/>
              </a:ext>
            </a:extLst>
          </p:cNvPr>
          <p:cNvSpPr/>
          <p:nvPr/>
        </p:nvSpPr>
        <p:spPr>
          <a:xfrm>
            <a:off x="6856452" y="3917466"/>
            <a:ext cx="280797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What kind of items should be added into Dream Bus?</a:t>
            </a:r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500521A6-69CB-E242-BE51-28E3D34923B3}"/>
              </a:ext>
            </a:extLst>
          </p:cNvPr>
          <p:cNvSpPr/>
          <p:nvPr/>
        </p:nvSpPr>
        <p:spPr>
          <a:xfrm>
            <a:off x="9828073" y="2020596"/>
            <a:ext cx="137089" cy="764685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68A7BB22-4059-204A-8A10-20E60AB306BC}"/>
              </a:ext>
            </a:extLst>
          </p:cNvPr>
          <p:cNvSpPr/>
          <p:nvPr/>
        </p:nvSpPr>
        <p:spPr>
          <a:xfrm>
            <a:off x="6303548" y="2258849"/>
            <a:ext cx="465825" cy="2011302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2293BCE-1D48-344E-AC1D-5EECFFC8BE4C}"/>
              </a:ext>
            </a:extLst>
          </p:cNvPr>
          <p:cNvSpPr txBox="1"/>
          <p:nvPr/>
        </p:nvSpPr>
        <p:spPr>
          <a:xfrm>
            <a:off x="10068681" y="1818541"/>
            <a:ext cx="1121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Station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CAE7D43-9E71-E344-8CA9-7AA39566E293}"/>
              </a:ext>
            </a:extLst>
          </p:cNvPr>
          <p:cNvSpPr txBox="1"/>
          <p:nvPr/>
        </p:nvSpPr>
        <p:spPr>
          <a:xfrm>
            <a:off x="10071635" y="2644346"/>
            <a:ext cx="1121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Time</a:t>
            </a: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8F832354-3E40-449C-86C1-454AA9B1E71A}"/>
              </a:ext>
            </a:extLst>
          </p:cNvPr>
          <p:cNvSpPr/>
          <p:nvPr/>
        </p:nvSpPr>
        <p:spPr>
          <a:xfrm>
            <a:off x="3085344" y="872434"/>
            <a:ext cx="1199143" cy="62338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81738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E2201B48-09F1-43BF-B1B2-F0074EEA7DB6}"/>
              </a:ext>
            </a:extLst>
          </p:cNvPr>
          <p:cNvSpPr/>
          <p:nvPr/>
        </p:nvSpPr>
        <p:spPr>
          <a:xfrm>
            <a:off x="10116504" y="6149340"/>
            <a:ext cx="2075496" cy="7086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Book Gerne</a:t>
            </a:r>
            <a:endParaRPr lang="zh-CN" altLang="en-US" dirty="0">
              <a:solidFill>
                <a:schemeClr val="bg1"/>
              </a:solidFill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89C5BF0B-2611-4556-8490-F7BB3C2AA542}"/>
              </a:ext>
            </a:extLst>
          </p:cNvPr>
          <p:cNvGrpSpPr/>
          <p:nvPr/>
        </p:nvGrpSpPr>
        <p:grpSpPr>
          <a:xfrm>
            <a:off x="266700" y="677263"/>
            <a:ext cx="7828318" cy="6180737"/>
            <a:chOff x="188874" y="338631"/>
            <a:chExt cx="7828318" cy="6180737"/>
          </a:xfrm>
        </p:grpSpPr>
        <p:pic>
          <p:nvPicPr>
            <p:cNvPr id="4" name="图片 3" descr="图形用户界面&#10;&#10;描述已自动生成">
              <a:extLst>
                <a:ext uri="{FF2B5EF4-FFF2-40B4-BE49-F238E27FC236}">
                  <a16:creationId xmlns:a16="http://schemas.microsoft.com/office/drawing/2014/main" id="{76003B46-3C77-4450-A811-DF5AB6E403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8874" y="338631"/>
              <a:ext cx="7828318" cy="6180737"/>
            </a:xfrm>
            <a:prstGeom prst="rect">
              <a:avLst/>
            </a:prstGeom>
          </p:spPr>
        </p:pic>
        <p:sp>
          <p:nvSpPr>
            <p:cNvPr id="9" name="Oval 19">
              <a:extLst>
                <a:ext uri="{FF2B5EF4-FFF2-40B4-BE49-F238E27FC236}">
                  <a16:creationId xmlns:a16="http://schemas.microsoft.com/office/drawing/2014/main" id="{734D096E-4B28-45BB-83F6-D24240C33891}"/>
                </a:ext>
              </a:extLst>
            </p:cNvPr>
            <p:cNvSpPr/>
            <p:nvPr/>
          </p:nvSpPr>
          <p:spPr>
            <a:xfrm>
              <a:off x="5433646" y="1776045"/>
              <a:ext cx="967153" cy="158263"/>
            </a:xfrm>
            <a:prstGeom prst="ellipse">
              <a:avLst/>
            </a:prstGeom>
            <a:noFill/>
            <a:ln cmpd="sng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B0F0"/>
                </a:solidFill>
                <a:highlight>
                  <a:srgbClr val="FFFF00"/>
                </a:highlight>
              </a:endParaRPr>
            </a:p>
          </p:txBody>
        </p:sp>
        <p:sp>
          <p:nvSpPr>
            <p:cNvPr id="11" name="Oval 19">
              <a:extLst>
                <a:ext uri="{FF2B5EF4-FFF2-40B4-BE49-F238E27FC236}">
                  <a16:creationId xmlns:a16="http://schemas.microsoft.com/office/drawing/2014/main" id="{58F7578A-3D2A-4CF1-B445-499B3B95A3DA}"/>
                </a:ext>
              </a:extLst>
            </p:cNvPr>
            <p:cNvSpPr/>
            <p:nvPr/>
          </p:nvSpPr>
          <p:spPr>
            <a:xfrm>
              <a:off x="266700" y="4729235"/>
              <a:ext cx="967153" cy="158263"/>
            </a:xfrm>
            <a:prstGeom prst="ellipse">
              <a:avLst/>
            </a:prstGeom>
            <a:noFill/>
            <a:ln cmpd="sng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B0F0"/>
                </a:solidFill>
                <a:highlight>
                  <a:srgbClr val="FFFF00"/>
                </a:highlight>
              </a:endParaRPr>
            </a:p>
          </p:txBody>
        </p:sp>
        <p:sp>
          <p:nvSpPr>
            <p:cNvPr id="12" name="Oval 19">
              <a:extLst>
                <a:ext uri="{FF2B5EF4-FFF2-40B4-BE49-F238E27FC236}">
                  <a16:creationId xmlns:a16="http://schemas.microsoft.com/office/drawing/2014/main" id="{8D9766A3-ADC5-4C6A-B5D0-516D9CF8F602}"/>
                </a:ext>
              </a:extLst>
            </p:cNvPr>
            <p:cNvSpPr/>
            <p:nvPr/>
          </p:nvSpPr>
          <p:spPr>
            <a:xfrm>
              <a:off x="2880946" y="4570972"/>
              <a:ext cx="967153" cy="158263"/>
            </a:xfrm>
            <a:prstGeom prst="ellipse">
              <a:avLst/>
            </a:prstGeom>
            <a:noFill/>
            <a:ln cmpd="sng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B0F0"/>
                </a:solidFill>
                <a:highlight>
                  <a:srgbClr val="FFFF00"/>
                </a:highlight>
              </a:endParaRPr>
            </a:p>
          </p:txBody>
        </p:sp>
        <p:sp>
          <p:nvSpPr>
            <p:cNvPr id="13" name="Oval 19">
              <a:extLst>
                <a:ext uri="{FF2B5EF4-FFF2-40B4-BE49-F238E27FC236}">
                  <a16:creationId xmlns:a16="http://schemas.microsoft.com/office/drawing/2014/main" id="{A1D4121B-80FB-46A0-AEA3-EBE8C83DF760}"/>
                </a:ext>
              </a:extLst>
            </p:cNvPr>
            <p:cNvSpPr/>
            <p:nvPr/>
          </p:nvSpPr>
          <p:spPr>
            <a:xfrm>
              <a:off x="5401407" y="4570972"/>
              <a:ext cx="999392" cy="158263"/>
            </a:xfrm>
            <a:prstGeom prst="ellipse">
              <a:avLst/>
            </a:prstGeom>
            <a:noFill/>
            <a:ln cmpd="sng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B0F0"/>
                </a:solidFill>
                <a:highlight>
                  <a:srgbClr val="FFFF00"/>
                </a:highlight>
              </a:endParaRPr>
            </a:p>
          </p:txBody>
        </p:sp>
        <p:sp>
          <p:nvSpPr>
            <p:cNvPr id="14" name="Oval 19">
              <a:extLst>
                <a:ext uri="{FF2B5EF4-FFF2-40B4-BE49-F238E27FC236}">
                  <a16:creationId xmlns:a16="http://schemas.microsoft.com/office/drawing/2014/main" id="{4B4F2170-0D8A-4191-8D58-D53378A604C0}"/>
                </a:ext>
              </a:extLst>
            </p:cNvPr>
            <p:cNvSpPr/>
            <p:nvPr/>
          </p:nvSpPr>
          <p:spPr>
            <a:xfrm>
              <a:off x="2880945" y="1453660"/>
              <a:ext cx="967154" cy="234463"/>
            </a:xfrm>
            <a:prstGeom prst="ellipse">
              <a:avLst/>
            </a:prstGeom>
            <a:noFill/>
            <a:ln cmpd="sng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B0F0"/>
                </a:solidFill>
                <a:highlight>
                  <a:srgbClr val="FFFF00"/>
                </a:highlight>
              </a:endParaRPr>
            </a:p>
          </p:txBody>
        </p:sp>
      </p:grpSp>
      <p:pic>
        <p:nvPicPr>
          <p:cNvPr id="17" name="图片 16">
            <a:extLst>
              <a:ext uri="{FF2B5EF4-FFF2-40B4-BE49-F238E27FC236}">
                <a16:creationId xmlns:a16="http://schemas.microsoft.com/office/drawing/2014/main" id="{19EBCA53-0B21-46A5-97F6-EBFA61D43B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526" y="121862"/>
            <a:ext cx="7820025" cy="542925"/>
          </a:xfrm>
          <a:prstGeom prst="rect">
            <a:avLst/>
          </a:prstGeom>
        </p:spPr>
      </p:pic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08577517-705E-4EFA-A0DE-E1CC7C079B55}"/>
              </a:ext>
            </a:extLst>
          </p:cNvPr>
          <p:cNvCxnSpPr/>
          <p:nvPr/>
        </p:nvCxnSpPr>
        <p:spPr>
          <a:xfrm>
            <a:off x="8228261" y="2131695"/>
            <a:ext cx="0" cy="25946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5DE37429-3142-4246-A56E-82D5929D5199}"/>
              </a:ext>
            </a:extLst>
          </p:cNvPr>
          <p:cNvSpPr txBox="1"/>
          <p:nvPr/>
        </p:nvSpPr>
        <p:spPr>
          <a:xfrm>
            <a:off x="8140066" y="2194560"/>
            <a:ext cx="3952877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Graphic novels: Grow the most in both the rank and the real number</a:t>
            </a:r>
          </a:p>
          <a:p>
            <a:r>
              <a:rPr lang="en-US" altLang="zh-CN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Psychological Fiction: Decline the most in the real number</a:t>
            </a:r>
          </a:p>
          <a:p>
            <a:r>
              <a:rPr lang="en-US" altLang="zh-CN" dirty="0">
                <a:solidFill>
                  <a:srgbClr val="3333FF"/>
                </a:solidFill>
              </a:rPr>
              <a:t>Political Fiction: Decline the most in the rank</a:t>
            </a:r>
          </a:p>
          <a:p>
            <a:r>
              <a:rPr lang="en-US" altLang="zh-CN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                      : daily adjustment</a:t>
            </a:r>
          </a:p>
          <a:p>
            <a:endParaRPr lang="en-US" altLang="zh-CN" dirty="0">
              <a:solidFill>
                <a:srgbClr val="3333FF"/>
              </a:solidFill>
            </a:endParaRPr>
          </a:p>
          <a:p>
            <a:endParaRPr lang="en-US" altLang="zh-CN" dirty="0">
              <a:solidFill>
                <a:srgbClr val="4949FF"/>
              </a:solidFill>
            </a:endParaRPr>
          </a:p>
          <a:p>
            <a:endParaRPr lang="en-US" altLang="zh-CN" dirty="0">
              <a:solidFill>
                <a:srgbClr val="FF0000"/>
              </a:solidFill>
            </a:endParaRPr>
          </a:p>
          <a:p>
            <a:endParaRPr lang="en-US" altLang="zh-CN" dirty="0">
              <a:solidFill>
                <a:srgbClr val="FF0000"/>
              </a:solidFill>
            </a:endParaRPr>
          </a:p>
          <a:p>
            <a:endParaRPr lang="en-US" altLang="zh-CN" dirty="0"/>
          </a:p>
          <a:p>
            <a:r>
              <a:rPr lang="en-US" altLang="zh-CN" dirty="0"/>
              <a:t>    </a:t>
            </a:r>
            <a:endParaRPr lang="zh-CN" altLang="en-US" b="1" dirty="0"/>
          </a:p>
        </p:txBody>
      </p:sp>
      <p:sp>
        <p:nvSpPr>
          <p:cNvPr id="22" name="Oval 19">
            <a:extLst>
              <a:ext uri="{FF2B5EF4-FFF2-40B4-BE49-F238E27FC236}">
                <a16:creationId xmlns:a16="http://schemas.microsoft.com/office/drawing/2014/main" id="{E8E00C64-51A4-4510-B66E-DB574FCE9538}"/>
              </a:ext>
            </a:extLst>
          </p:cNvPr>
          <p:cNvSpPr/>
          <p:nvPr/>
        </p:nvSpPr>
        <p:spPr>
          <a:xfrm>
            <a:off x="8273310" y="3923987"/>
            <a:ext cx="967154" cy="234463"/>
          </a:xfrm>
          <a:prstGeom prst="ellipse">
            <a:avLst/>
          </a:prstGeom>
          <a:noFill/>
          <a:ln cmpd="sng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B0F0"/>
              </a:solidFill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2997871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矩形 47"/>
          <p:cNvSpPr/>
          <p:nvPr/>
        </p:nvSpPr>
        <p:spPr>
          <a:xfrm>
            <a:off x="196464" y="1615712"/>
            <a:ext cx="77513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www.1ppt.com/moban/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行业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www.1ppt.com/hangye/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节日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www.1ppt.com/jieri/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素材下载：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www.1ppt.com/sucai/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背景图片：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www.1ppt.com/beijing/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图表下载：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www.1ppt.com/tubiao/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优秀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www.1ppt.com/xiazai/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www.1ppt.com/powerpoint/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Word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www.1ppt.com/word/              Excel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www.1ppt.com/excel/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资料下载：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www.1ppt.com/ziliao/     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课件下载：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www.1ppt.com/kejian/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范文下载：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www.1ppt.com/fanwen/        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试卷下载：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www.1ppt.com/shiti/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教案下载：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www.1ppt.com/jiaoan/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论坛：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www.1ppt.cn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 </a:t>
            </a:r>
            <a:endParaRPr kumimoji="0" lang="zh-CN" altLang="en-US" sz="1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</a:endParaRPr>
          </a:p>
        </p:txBody>
      </p:sp>
      <p:sp>
        <p:nvSpPr>
          <p:cNvPr id="6" name="矩形 5"/>
          <p:cNvSpPr/>
          <p:nvPr/>
        </p:nvSpPr>
        <p:spPr>
          <a:xfrm>
            <a:off x="-252142" y="-7061"/>
            <a:ext cx="321627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-724414" y="2906978"/>
            <a:ext cx="32252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Outline</a:t>
            </a:r>
            <a:endParaRPr lang="zh-CN" altLang="en-US" sz="4000" b="1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70" name="组合 69"/>
          <p:cNvGrpSpPr/>
          <p:nvPr/>
        </p:nvGrpSpPr>
        <p:grpSpPr>
          <a:xfrm>
            <a:off x="2748981" y="830185"/>
            <a:ext cx="6915448" cy="707886"/>
            <a:chOff x="3995257" y="1671697"/>
            <a:chExt cx="3157866" cy="707886"/>
          </a:xfrm>
        </p:grpSpPr>
        <p:sp>
          <p:nvSpPr>
            <p:cNvPr id="19" name="文本框 18"/>
            <p:cNvSpPr txBox="1"/>
            <p:nvPr/>
          </p:nvSpPr>
          <p:spPr>
            <a:xfrm>
              <a:off x="4698314" y="1821697"/>
              <a:ext cx="245480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latin typeface="微软雅黑" panose="020B0503020204020204" pitchFamily="34" charset="-122"/>
                </a:rPr>
                <a:t> </a:t>
              </a:r>
              <a:r>
                <a:rPr lang="en-US" altLang="zh-CN" sz="2000" dirty="0">
                  <a:latin typeface="微软雅黑" panose="020B0503020204020204" pitchFamily="34" charset="-122"/>
                </a:rPr>
                <a:t>Covid-19 Impact</a:t>
              </a:r>
              <a:endParaRPr lang="zh-CN" altLang="en-US" sz="2000" dirty="0">
                <a:latin typeface="微软雅黑" panose="020B0503020204020204" pitchFamily="34" charset="-122"/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3995257" y="1671697"/>
              <a:ext cx="797893" cy="70788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b="1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01</a:t>
              </a:r>
            </a:p>
          </p:txBody>
        </p:sp>
      </p:grpSp>
      <p:grpSp>
        <p:nvGrpSpPr>
          <p:cNvPr id="73" name="组合 72"/>
          <p:cNvGrpSpPr/>
          <p:nvPr/>
        </p:nvGrpSpPr>
        <p:grpSpPr>
          <a:xfrm>
            <a:off x="2654363" y="2842451"/>
            <a:ext cx="9130572" cy="866623"/>
            <a:chOff x="3317706" y="3212946"/>
            <a:chExt cx="4067555" cy="866623"/>
          </a:xfrm>
        </p:grpSpPr>
        <p:grpSp>
          <p:nvGrpSpPr>
            <p:cNvPr id="54" name="组合 53"/>
            <p:cNvGrpSpPr/>
            <p:nvPr/>
          </p:nvGrpSpPr>
          <p:grpSpPr>
            <a:xfrm>
              <a:off x="4098753" y="3363762"/>
              <a:ext cx="3286508" cy="715807"/>
              <a:chOff x="4004683" y="3703136"/>
              <a:chExt cx="3286508" cy="715807"/>
            </a:xfrm>
          </p:grpSpPr>
          <p:sp>
            <p:nvSpPr>
              <p:cNvPr id="55" name="文本框 54"/>
              <p:cNvSpPr txBox="1"/>
              <p:nvPr/>
            </p:nvSpPr>
            <p:spPr>
              <a:xfrm>
                <a:off x="4004683" y="3703136"/>
                <a:ext cx="239485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dirty="0">
                    <a:latin typeface="微软雅黑" panose="020B0503020204020204" pitchFamily="34" charset="-122"/>
                  </a:rPr>
                  <a:t>Dream Bus</a:t>
                </a:r>
                <a:endParaRPr lang="zh-CN" altLang="en-US" sz="2000" dirty="0">
                  <a:latin typeface="微软雅黑" panose="020B0503020204020204" pitchFamily="34" charset="-122"/>
                </a:endParaRPr>
              </a:p>
            </p:txBody>
          </p:sp>
          <p:sp>
            <p:nvSpPr>
              <p:cNvPr id="56" name="文本框 55"/>
              <p:cNvSpPr txBox="1"/>
              <p:nvPr/>
            </p:nvSpPr>
            <p:spPr>
              <a:xfrm>
                <a:off x="4818742" y="4018833"/>
                <a:ext cx="247244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zh-CN" altLang="en-US" sz="2000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68" name="组合 67"/>
            <p:cNvGrpSpPr/>
            <p:nvPr/>
          </p:nvGrpSpPr>
          <p:grpSpPr>
            <a:xfrm>
              <a:off x="3317706" y="3212946"/>
              <a:ext cx="881543" cy="712843"/>
              <a:chOff x="3317706" y="3212946"/>
              <a:chExt cx="881543" cy="712843"/>
            </a:xfrm>
          </p:grpSpPr>
          <p:sp>
            <p:nvSpPr>
              <p:cNvPr id="57" name="文本框 56"/>
              <p:cNvSpPr txBox="1"/>
              <p:nvPr/>
            </p:nvSpPr>
            <p:spPr>
              <a:xfrm>
                <a:off x="3317706" y="3217903"/>
                <a:ext cx="881543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4000" b="1" dirty="0">
                    <a:solidFill>
                      <a:schemeClr val="accent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02</a:t>
                </a:r>
                <a:endParaRPr lang="zh-CN" altLang="en-US" sz="4000" b="1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8" name="矩形 57"/>
              <p:cNvSpPr/>
              <p:nvPr/>
            </p:nvSpPr>
            <p:spPr>
              <a:xfrm>
                <a:off x="3509080" y="3212946"/>
                <a:ext cx="534203" cy="623389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73A41447-E2E2-40D7-BFA2-205161A226E1}"/>
              </a:ext>
            </a:extLst>
          </p:cNvPr>
          <p:cNvGrpSpPr/>
          <p:nvPr/>
        </p:nvGrpSpPr>
        <p:grpSpPr>
          <a:xfrm>
            <a:off x="2673515" y="4992232"/>
            <a:ext cx="9005767" cy="1698008"/>
            <a:chOff x="3373305" y="2381561"/>
            <a:chExt cx="4011956" cy="1698008"/>
          </a:xfrm>
        </p:grpSpPr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6824082B-9F01-48F7-A37E-78C22B7A3969}"/>
                </a:ext>
              </a:extLst>
            </p:cNvPr>
            <p:cNvGrpSpPr/>
            <p:nvPr/>
          </p:nvGrpSpPr>
          <p:grpSpPr>
            <a:xfrm>
              <a:off x="4164783" y="2510429"/>
              <a:ext cx="3220478" cy="1569140"/>
              <a:chOff x="4070713" y="2849803"/>
              <a:chExt cx="3220478" cy="1569140"/>
            </a:xfrm>
          </p:grpSpPr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DBA2E4CF-DDCC-4672-B6A0-3EC821ED2C56}"/>
                  </a:ext>
                </a:extLst>
              </p:cNvPr>
              <p:cNvSpPr txBox="1"/>
              <p:nvPr/>
            </p:nvSpPr>
            <p:spPr>
              <a:xfrm>
                <a:off x="4070713" y="2849803"/>
                <a:ext cx="239485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b="1" dirty="0">
                    <a:latin typeface="微软雅黑" panose="020B0503020204020204" pitchFamily="34" charset="-122"/>
                  </a:rPr>
                  <a:t>Conclusion</a:t>
                </a:r>
                <a:endParaRPr lang="zh-CN" altLang="en-US" sz="2400" b="1" dirty="0">
                  <a:latin typeface="微软雅黑" panose="020B0503020204020204" pitchFamily="34" charset="-122"/>
                </a:endParaRPr>
              </a:p>
            </p:txBody>
          </p:sp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E4035EDB-33EA-4366-BEFF-07BF14619DB0}"/>
                  </a:ext>
                </a:extLst>
              </p:cNvPr>
              <p:cNvSpPr txBox="1"/>
              <p:nvPr/>
            </p:nvSpPr>
            <p:spPr>
              <a:xfrm>
                <a:off x="4818742" y="4018833"/>
                <a:ext cx="247244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zh-CN" altLang="en-US" sz="2000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6CFA3AE8-DAE0-4A80-8CB5-3CD45A3CD257}"/>
                </a:ext>
              </a:extLst>
            </p:cNvPr>
            <p:cNvGrpSpPr/>
            <p:nvPr/>
          </p:nvGrpSpPr>
          <p:grpSpPr>
            <a:xfrm>
              <a:off x="3373305" y="2381561"/>
              <a:ext cx="899886" cy="707886"/>
              <a:chOff x="3373305" y="2381561"/>
              <a:chExt cx="899886" cy="707886"/>
            </a:xfrm>
          </p:grpSpPr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CCCA6DFE-04AC-4E6F-9F69-D7DF48B5BBDE}"/>
                  </a:ext>
                </a:extLst>
              </p:cNvPr>
              <p:cNvSpPr txBox="1"/>
              <p:nvPr/>
            </p:nvSpPr>
            <p:spPr>
              <a:xfrm>
                <a:off x="3373305" y="2381561"/>
                <a:ext cx="899886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4000" b="1" dirty="0">
                    <a:solidFill>
                      <a:schemeClr val="accent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03</a:t>
                </a:r>
                <a:endParaRPr lang="zh-CN" altLang="en-US" sz="4000" b="1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A0FDA7A4-DA8A-4A8A-97E8-BB2B5DE7C044}"/>
                  </a:ext>
                </a:extLst>
              </p:cNvPr>
              <p:cNvSpPr/>
              <p:nvPr/>
            </p:nvSpPr>
            <p:spPr>
              <a:xfrm>
                <a:off x="3559087" y="2381561"/>
                <a:ext cx="533682" cy="623328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76456418-8F99-5F47-90F6-C40D118CB811}"/>
              </a:ext>
            </a:extLst>
          </p:cNvPr>
          <p:cNvSpPr txBox="1"/>
          <p:nvPr/>
        </p:nvSpPr>
        <p:spPr>
          <a:xfrm>
            <a:off x="6857022" y="2041085"/>
            <a:ext cx="29842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can the schedule of the Dream bus be improved?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933967-E945-CC41-934F-BE35ED150FD6}"/>
              </a:ext>
            </a:extLst>
          </p:cNvPr>
          <p:cNvSpPr txBox="1"/>
          <p:nvPr/>
        </p:nvSpPr>
        <p:spPr>
          <a:xfrm>
            <a:off x="6868118" y="2984991"/>
            <a:ext cx="32846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accessible of Dream Bus after adding stations?</a:t>
            </a:r>
          </a:p>
          <a:p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9D6E465-2B43-5146-B1BD-41FD5258466D}"/>
              </a:ext>
            </a:extLst>
          </p:cNvPr>
          <p:cNvSpPr/>
          <p:nvPr/>
        </p:nvSpPr>
        <p:spPr>
          <a:xfrm>
            <a:off x="6856452" y="3917466"/>
            <a:ext cx="280797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What kind of items should be added into Dream Bus?</a:t>
            </a:r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500521A6-69CB-E242-BE51-28E3D34923B3}"/>
              </a:ext>
            </a:extLst>
          </p:cNvPr>
          <p:cNvSpPr/>
          <p:nvPr/>
        </p:nvSpPr>
        <p:spPr>
          <a:xfrm>
            <a:off x="9828073" y="2020596"/>
            <a:ext cx="137089" cy="764685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68A7BB22-4059-204A-8A10-20E60AB306BC}"/>
              </a:ext>
            </a:extLst>
          </p:cNvPr>
          <p:cNvSpPr/>
          <p:nvPr/>
        </p:nvSpPr>
        <p:spPr>
          <a:xfrm>
            <a:off x="6303548" y="2258849"/>
            <a:ext cx="465825" cy="2011302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2293BCE-1D48-344E-AC1D-5EECFFC8BE4C}"/>
              </a:ext>
            </a:extLst>
          </p:cNvPr>
          <p:cNvSpPr txBox="1"/>
          <p:nvPr/>
        </p:nvSpPr>
        <p:spPr>
          <a:xfrm>
            <a:off x="10068681" y="1818541"/>
            <a:ext cx="1121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Station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CAE7D43-9E71-E344-8CA9-7AA39566E293}"/>
              </a:ext>
            </a:extLst>
          </p:cNvPr>
          <p:cNvSpPr txBox="1"/>
          <p:nvPr/>
        </p:nvSpPr>
        <p:spPr>
          <a:xfrm>
            <a:off x="10071635" y="2644346"/>
            <a:ext cx="1121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Time</a:t>
            </a: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8F832354-3E40-449C-86C1-454AA9B1E71A}"/>
              </a:ext>
            </a:extLst>
          </p:cNvPr>
          <p:cNvSpPr/>
          <p:nvPr/>
        </p:nvSpPr>
        <p:spPr>
          <a:xfrm>
            <a:off x="3085344" y="872434"/>
            <a:ext cx="1199143" cy="62338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30870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BCB10411-1346-4E60-A558-8857666FE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 altLang="zh-CN">
                <a:solidFill>
                  <a:schemeClr val="accent1"/>
                </a:solidFill>
              </a:rPr>
              <a:t>Conclusion</a:t>
            </a:r>
            <a:endParaRPr lang="zh-CN" altLang="en-US">
              <a:solidFill>
                <a:schemeClr val="accent1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4A81A4F-B5EF-4427-8160-CEDC59E332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1492383"/>
            <a:ext cx="6377769" cy="4930246"/>
          </a:xfrm>
        </p:spPr>
        <p:txBody>
          <a:bodyPr anchor="ctr">
            <a:normAutofit/>
          </a:bodyPr>
          <a:lstStyle/>
          <a:p>
            <a:pPr lvl="1"/>
            <a:r>
              <a:rPr lang="en-US" altLang="zh-CN" b="1" dirty="0"/>
              <a:t>Add four stations and revise the schedule </a:t>
            </a:r>
          </a:p>
          <a:p>
            <a:pPr lvl="2"/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ea typeface="等线" panose="02010600030101010101" pitchFamily="2" charset="-122"/>
              </a:rPr>
              <a:t>Ensure teenagers’ accessibility</a:t>
            </a:r>
          </a:p>
          <a:p>
            <a:pPr lvl="2"/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ea typeface="等线" panose="02010600030101010101" pitchFamily="2" charset="-122"/>
              </a:rPr>
              <a:t>Divert visits from busy libraries </a:t>
            </a:r>
          </a:p>
          <a:p>
            <a:pPr lvl="1"/>
            <a:r>
              <a:rPr lang="en-US" altLang="zh-CN" b="1" dirty="0"/>
              <a:t>Select 2700 items</a:t>
            </a:r>
          </a:p>
          <a:p>
            <a:pPr lvl="2"/>
            <a:r>
              <a:rPr lang="en-US" altLang="zh-CN" sz="2000" dirty="0">
                <a:solidFill>
                  <a:srgbClr val="000000"/>
                </a:solidFill>
                <a:latin typeface="Arial" panose="020B0604020202020204" pitchFamily="34" charset="0"/>
                <a:ea typeface="等线" panose="02010600030101010101" pitchFamily="2" charset="-122"/>
              </a:rPr>
              <a:t>M</a:t>
            </a:r>
            <a:r>
              <a:rPr lang="en-US" altLang="zh-CN" sz="2000" b="0" i="0" kern="12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+mn-cs"/>
              </a:rPr>
              <a:t>itigate the circulation gap</a:t>
            </a:r>
          </a:p>
          <a:p>
            <a:pPr lvl="2"/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ea typeface="等线" panose="02010600030101010101" pitchFamily="2" charset="-122"/>
              </a:rPr>
              <a:t>Adjust for local popularity</a:t>
            </a:r>
          </a:p>
          <a:p>
            <a:pPr lvl="2"/>
            <a:endParaRPr lang="en-US" altLang="zh-CN" sz="2000" dirty="0"/>
          </a:p>
          <a:p>
            <a:pPr lvl="2"/>
            <a:endParaRPr lang="en-US" altLang="zh-CN" b="1" dirty="0"/>
          </a:p>
          <a:p>
            <a:pPr lvl="2"/>
            <a:endParaRPr lang="en-US" altLang="zh-CN" b="1" dirty="0"/>
          </a:p>
        </p:txBody>
      </p:sp>
    </p:spTree>
    <p:extLst>
      <p:ext uri="{BB962C8B-B14F-4D97-AF65-F5344CB8AC3E}">
        <p14:creationId xmlns:p14="http://schemas.microsoft.com/office/powerpoint/2010/main" val="29556014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FA67CD3-AB4E-4A7A-BEB8-53C445D8C4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726"/>
            <a:ext cx="5614875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7CF545F-9C2E-4446-97CD-AD92990C2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Freeform 62">
            <a:extLst>
              <a:ext uri="{FF2B5EF4-FFF2-40B4-BE49-F238E27FC236}">
                <a16:creationId xmlns:a16="http://schemas.microsoft.com/office/drawing/2014/main" id="{339C8D78-A644-462F-B674-F440635E5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8619"/>
            <a:ext cx="5000438" cy="5400962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5000"/>
                  </a:schemeClr>
                </a:gs>
                <a:gs pos="100000">
                  <a:schemeClr val="bg2">
                    <a:lumMod val="8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Graphic 6" descr="Smiling Face with No Fill">
            <a:extLst>
              <a:ext uri="{FF2B5EF4-FFF2-40B4-BE49-F238E27FC236}">
                <a16:creationId xmlns:a16="http://schemas.microsoft.com/office/drawing/2014/main" id="{967BA5E8-C47F-446E-A4B2-4269B63FC1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0254" y="1629089"/>
            <a:ext cx="3620021" cy="3620021"/>
          </a:xfrm>
          <a:prstGeom prst="rect">
            <a:avLst/>
          </a:prstGeom>
        </p:spPr>
      </p:pic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D0D8BB1-6207-4829-BE7F-1E88F26B9D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42885" y="2181594"/>
            <a:ext cx="2744515" cy="2494811"/>
          </a:xfrm>
        </p:spPr>
        <p:txBody>
          <a:bodyPr anchor="ctr">
            <a:normAutofit/>
          </a:bodyPr>
          <a:lstStyle/>
          <a:p>
            <a:pPr marL="0" indent="0" algn="r">
              <a:spcBef>
                <a:spcPct val="0"/>
              </a:spcBef>
              <a:buNone/>
            </a:pPr>
            <a:r>
              <a:rPr lang="en-US" altLang="zh-CN" sz="44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Thanks!</a:t>
            </a:r>
            <a:endParaRPr lang="zh-CN" altLang="en-US" sz="4400" dirty="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7990062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AFA67CD3-AB4E-4A7A-BEB8-53C445D8C4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726"/>
            <a:ext cx="5614875" cy="6858000"/>
          </a:xfrm>
          <a:prstGeom prst="rect">
            <a:avLst/>
          </a:prstGeom>
          <a:gradFill>
            <a:gsLst>
              <a:gs pos="0">
                <a:schemeClr val="accent1"/>
              </a:gs>
              <a:gs pos="25000">
                <a:schemeClr val="accent1"/>
              </a:gs>
              <a:gs pos="94000">
                <a:schemeClr val="accent5"/>
              </a:gs>
              <a:gs pos="100000">
                <a:schemeClr val="accent5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07CF545F-9C2E-4446-97CD-AD92990C2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9" name="Freeform 62">
            <a:extLst>
              <a:ext uri="{FF2B5EF4-FFF2-40B4-BE49-F238E27FC236}">
                <a16:creationId xmlns:a16="http://schemas.microsoft.com/office/drawing/2014/main" id="{339C8D78-A644-462F-B674-F440635E5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8619"/>
            <a:ext cx="5000438" cy="5400962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/>
                </a:gs>
                <a:gs pos="23000">
                  <a:schemeClr val="accent1"/>
                </a:gs>
                <a:gs pos="83000">
                  <a:schemeClr val="accent5"/>
                </a:gs>
                <a:gs pos="100000">
                  <a:schemeClr val="accent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0" name="Graphic 6" descr="问题">
            <a:extLst>
              <a:ext uri="{FF2B5EF4-FFF2-40B4-BE49-F238E27FC236}">
                <a16:creationId xmlns:a16="http://schemas.microsoft.com/office/drawing/2014/main" id="{829DC67E-FF02-40E5-89B6-D57C77AE7B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0254" y="1629089"/>
            <a:ext cx="3620021" cy="3620021"/>
          </a:xfrm>
          <a:prstGeom prst="rect">
            <a:avLst/>
          </a:prstGeom>
        </p:spPr>
      </p:pic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D0D8BB1-6207-4829-BE7F-1E88F26B9D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90715" y="1629089"/>
            <a:ext cx="4977578" cy="3639289"/>
          </a:xfrm>
        </p:spPr>
        <p:txBody>
          <a:bodyPr anchor="ctr">
            <a:normAutofit/>
          </a:bodyPr>
          <a:lstStyle/>
          <a:p>
            <a:pPr marL="0" indent="0" algn="r">
              <a:spcBef>
                <a:spcPct val="0"/>
              </a:spcBef>
              <a:spcAft>
                <a:spcPts val="600"/>
              </a:spcAft>
              <a:buNone/>
            </a:pPr>
            <a:r>
              <a:rPr lang="en-US" altLang="zh-CN" sz="115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Q&amp;A</a:t>
            </a:r>
            <a:endParaRPr lang="zh-CN" altLang="en-US" sz="11500" dirty="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2159372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8950AD4C-6AF3-49F8-94E1-DBCAFB394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tint val="95000"/>
              <a:satMod val="1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Meiryo"/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2F0E00C3-4613-415F-BE3A-78FBAD9061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0495175" cy="6858000"/>
          </a:xfrm>
          <a:custGeom>
            <a:avLst/>
            <a:gdLst>
              <a:gd name="connsiteX0" fmla="*/ 0 w 10495175"/>
              <a:gd name="connsiteY0" fmla="*/ 0 h 6858000"/>
              <a:gd name="connsiteX1" fmla="*/ 5289224 w 10495175"/>
              <a:gd name="connsiteY1" fmla="*/ 0 h 6858000"/>
              <a:gd name="connsiteX2" fmla="*/ 6736007 w 10495175"/>
              <a:gd name="connsiteY2" fmla="*/ 0 h 6858000"/>
              <a:gd name="connsiteX3" fmla="*/ 6998753 w 10495175"/>
              <a:gd name="connsiteY3" fmla="*/ 0 h 6858000"/>
              <a:gd name="connsiteX4" fmla="*/ 7778919 w 10495175"/>
              <a:gd name="connsiteY4" fmla="*/ 0 h 6858000"/>
              <a:gd name="connsiteX5" fmla="*/ 8872152 w 10495175"/>
              <a:gd name="connsiteY5" fmla="*/ 0 h 6858000"/>
              <a:gd name="connsiteX6" fmla="*/ 8894276 w 10495175"/>
              <a:gd name="connsiteY6" fmla="*/ 14997 h 6858000"/>
              <a:gd name="connsiteX7" fmla="*/ 10495175 w 10495175"/>
              <a:gd name="connsiteY7" fmla="*/ 3621656 h 6858000"/>
              <a:gd name="connsiteX8" fmla="*/ 8620825 w 10495175"/>
              <a:gd name="connsiteY8" fmla="*/ 6374814 h 6858000"/>
              <a:gd name="connsiteX9" fmla="*/ 8104177 w 10495175"/>
              <a:gd name="connsiteY9" fmla="*/ 6780599 h 6858000"/>
              <a:gd name="connsiteX10" fmla="*/ 7992421 w 10495175"/>
              <a:gd name="connsiteY10" fmla="*/ 6858000 h 6858000"/>
              <a:gd name="connsiteX11" fmla="*/ 7778919 w 10495175"/>
              <a:gd name="connsiteY11" fmla="*/ 6858000 h 6858000"/>
              <a:gd name="connsiteX12" fmla="*/ 6998753 w 10495175"/>
              <a:gd name="connsiteY12" fmla="*/ 6858000 h 6858000"/>
              <a:gd name="connsiteX13" fmla="*/ 6736007 w 10495175"/>
              <a:gd name="connsiteY13" fmla="*/ 6858000 h 6858000"/>
              <a:gd name="connsiteX14" fmla="*/ 5289224 w 10495175"/>
              <a:gd name="connsiteY14" fmla="*/ 6858000 h 6858000"/>
              <a:gd name="connsiteX15" fmla="*/ 0 w 10495175"/>
              <a:gd name="connsiteY1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0495175" h="6858000">
                <a:moveTo>
                  <a:pt x="0" y="0"/>
                </a:moveTo>
                <a:lnTo>
                  <a:pt x="5289224" y="0"/>
                </a:lnTo>
                <a:lnTo>
                  <a:pt x="6736007" y="0"/>
                </a:lnTo>
                <a:lnTo>
                  <a:pt x="6998753" y="0"/>
                </a:lnTo>
                <a:lnTo>
                  <a:pt x="7778919" y="0"/>
                </a:lnTo>
                <a:lnTo>
                  <a:pt x="8872152" y="0"/>
                </a:lnTo>
                <a:lnTo>
                  <a:pt x="8894276" y="14997"/>
                </a:lnTo>
                <a:cubicBezTo>
                  <a:pt x="9921439" y="754641"/>
                  <a:pt x="10495175" y="2093192"/>
                  <a:pt x="10495175" y="3621656"/>
                </a:cubicBezTo>
                <a:cubicBezTo>
                  <a:pt x="10495175" y="4969131"/>
                  <a:pt x="9566450" y="5602839"/>
                  <a:pt x="8620825" y="6374814"/>
                </a:cubicBezTo>
                <a:cubicBezTo>
                  <a:pt x="8448622" y="6515397"/>
                  <a:pt x="8277995" y="6653108"/>
                  <a:pt x="8104177" y="6780599"/>
                </a:cubicBezTo>
                <a:lnTo>
                  <a:pt x="7992421" y="6858000"/>
                </a:lnTo>
                <a:lnTo>
                  <a:pt x="7778919" y="6858000"/>
                </a:lnTo>
                <a:lnTo>
                  <a:pt x="6998753" y="6858000"/>
                </a:lnTo>
                <a:lnTo>
                  <a:pt x="6736007" y="6858000"/>
                </a:lnTo>
                <a:lnTo>
                  <a:pt x="528922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8DBEAE55-3EA1-41D7-A212-5F7D8986C1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98020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CFC5F0E7-644F-4101-BE72-12825CF537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85964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13DA39F-FABD-4A76-8142-83828651F2BF}"/>
              </a:ext>
            </a:extLst>
          </p:cNvPr>
          <p:cNvSpPr txBox="1"/>
          <p:nvPr/>
        </p:nvSpPr>
        <p:spPr>
          <a:xfrm>
            <a:off x="8760183" y="2790927"/>
            <a:ext cx="321345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Huge Decrease</a:t>
            </a:r>
            <a:endParaRPr lang="zh-CN" altLang="en-US" sz="48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E9250EE-0188-4F02-B778-25F5BE72A643}"/>
              </a:ext>
            </a:extLst>
          </p:cNvPr>
          <p:cNvSpPr txBox="1"/>
          <p:nvPr/>
        </p:nvSpPr>
        <p:spPr>
          <a:xfrm>
            <a:off x="1410196" y="678175"/>
            <a:ext cx="69878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rgbClr val="4472C4"/>
                </a:solidFill>
              </a:rPr>
              <a:t>Circulation Drop following COVID-19 Outbreak</a:t>
            </a:r>
            <a:endParaRPr lang="zh-CN" altLang="en-US" sz="2000" b="1" dirty="0">
              <a:solidFill>
                <a:srgbClr val="4472C4"/>
              </a:solidFill>
            </a:endParaRP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1F05EF0C-3091-4BC1-845A-E9E121D8413A}"/>
              </a:ext>
            </a:extLst>
          </p:cNvPr>
          <p:cNvCxnSpPr/>
          <p:nvPr/>
        </p:nvCxnSpPr>
        <p:spPr>
          <a:xfrm>
            <a:off x="8760183" y="2212624"/>
            <a:ext cx="0" cy="26416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5C4C1815-7B4D-4B75-AF60-3345797567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388" y="1356350"/>
            <a:ext cx="8302374" cy="4577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5179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8950AD4C-6AF3-49F8-94E1-DBCAFB394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tint val="95000"/>
              <a:satMod val="1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Meiryo"/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2F0E00C3-4613-415F-BE3A-78FBAD9061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0495175" cy="6858000"/>
          </a:xfrm>
          <a:custGeom>
            <a:avLst/>
            <a:gdLst>
              <a:gd name="connsiteX0" fmla="*/ 0 w 10495175"/>
              <a:gd name="connsiteY0" fmla="*/ 0 h 6858000"/>
              <a:gd name="connsiteX1" fmla="*/ 5289224 w 10495175"/>
              <a:gd name="connsiteY1" fmla="*/ 0 h 6858000"/>
              <a:gd name="connsiteX2" fmla="*/ 6736007 w 10495175"/>
              <a:gd name="connsiteY2" fmla="*/ 0 h 6858000"/>
              <a:gd name="connsiteX3" fmla="*/ 6998753 w 10495175"/>
              <a:gd name="connsiteY3" fmla="*/ 0 h 6858000"/>
              <a:gd name="connsiteX4" fmla="*/ 7778919 w 10495175"/>
              <a:gd name="connsiteY4" fmla="*/ 0 h 6858000"/>
              <a:gd name="connsiteX5" fmla="*/ 8872152 w 10495175"/>
              <a:gd name="connsiteY5" fmla="*/ 0 h 6858000"/>
              <a:gd name="connsiteX6" fmla="*/ 8894276 w 10495175"/>
              <a:gd name="connsiteY6" fmla="*/ 14997 h 6858000"/>
              <a:gd name="connsiteX7" fmla="*/ 10495175 w 10495175"/>
              <a:gd name="connsiteY7" fmla="*/ 3621656 h 6858000"/>
              <a:gd name="connsiteX8" fmla="*/ 8620825 w 10495175"/>
              <a:gd name="connsiteY8" fmla="*/ 6374814 h 6858000"/>
              <a:gd name="connsiteX9" fmla="*/ 8104177 w 10495175"/>
              <a:gd name="connsiteY9" fmla="*/ 6780599 h 6858000"/>
              <a:gd name="connsiteX10" fmla="*/ 7992421 w 10495175"/>
              <a:gd name="connsiteY10" fmla="*/ 6858000 h 6858000"/>
              <a:gd name="connsiteX11" fmla="*/ 7778919 w 10495175"/>
              <a:gd name="connsiteY11" fmla="*/ 6858000 h 6858000"/>
              <a:gd name="connsiteX12" fmla="*/ 6998753 w 10495175"/>
              <a:gd name="connsiteY12" fmla="*/ 6858000 h 6858000"/>
              <a:gd name="connsiteX13" fmla="*/ 6736007 w 10495175"/>
              <a:gd name="connsiteY13" fmla="*/ 6858000 h 6858000"/>
              <a:gd name="connsiteX14" fmla="*/ 5289224 w 10495175"/>
              <a:gd name="connsiteY14" fmla="*/ 6858000 h 6858000"/>
              <a:gd name="connsiteX15" fmla="*/ 0 w 10495175"/>
              <a:gd name="connsiteY1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0495175" h="6858000">
                <a:moveTo>
                  <a:pt x="0" y="0"/>
                </a:moveTo>
                <a:lnTo>
                  <a:pt x="5289224" y="0"/>
                </a:lnTo>
                <a:lnTo>
                  <a:pt x="6736007" y="0"/>
                </a:lnTo>
                <a:lnTo>
                  <a:pt x="6998753" y="0"/>
                </a:lnTo>
                <a:lnTo>
                  <a:pt x="7778919" y="0"/>
                </a:lnTo>
                <a:lnTo>
                  <a:pt x="8872152" y="0"/>
                </a:lnTo>
                <a:lnTo>
                  <a:pt x="8894276" y="14997"/>
                </a:lnTo>
                <a:cubicBezTo>
                  <a:pt x="9921439" y="754641"/>
                  <a:pt x="10495175" y="2093192"/>
                  <a:pt x="10495175" y="3621656"/>
                </a:cubicBezTo>
                <a:cubicBezTo>
                  <a:pt x="10495175" y="4969131"/>
                  <a:pt x="9566450" y="5602839"/>
                  <a:pt x="8620825" y="6374814"/>
                </a:cubicBezTo>
                <a:cubicBezTo>
                  <a:pt x="8448622" y="6515397"/>
                  <a:pt x="8277995" y="6653108"/>
                  <a:pt x="8104177" y="6780599"/>
                </a:cubicBezTo>
                <a:lnTo>
                  <a:pt x="7992421" y="6858000"/>
                </a:lnTo>
                <a:lnTo>
                  <a:pt x="7778919" y="6858000"/>
                </a:lnTo>
                <a:lnTo>
                  <a:pt x="6998753" y="6858000"/>
                </a:lnTo>
                <a:lnTo>
                  <a:pt x="6736007" y="6858000"/>
                </a:lnTo>
                <a:lnTo>
                  <a:pt x="528922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8DBEAE55-3EA1-41D7-A212-5F7D8986C1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98020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CFC5F0E7-644F-4101-BE72-12825CF537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85964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13DA39F-FABD-4A76-8142-83828651F2BF}"/>
              </a:ext>
            </a:extLst>
          </p:cNvPr>
          <p:cNvSpPr txBox="1"/>
          <p:nvPr/>
        </p:nvSpPr>
        <p:spPr>
          <a:xfrm>
            <a:off x="8673240" y="2790927"/>
            <a:ext cx="364387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Vulnerable</a:t>
            </a:r>
          </a:p>
          <a:p>
            <a:pPr algn="ctr"/>
            <a:r>
              <a:rPr lang="en-US" altLang="zh-CN" sz="40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Juvenile Circulation </a:t>
            </a:r>
          </a:p>
          <a:p>
            <a:pPr algn="ctr"/>
            <a:endParaRPr lang="zh-CN" altLang="en-US" sz="40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E9250EE-0188-4F02-B778-25F5BE72A643}"/>
              </a:ext>
            </a:extLst>
          </p:cNvPr>
          <p:cNvSpPr txBox="1"/>
          <p:nvPr/>
        </p:nvSpPr>
        <p:spPr>
          <a:xfrm>
            <a:off x="1410196" y="678175"/>
            <a:ext cx="69878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rgbClr val="4472C4"/>
                </a:solidFill>
              </a:rPr>
              <a:t>Circulation Proportion of 2020 in Different Age Group</a:t>
            </a:r>
            <a:endParaRPr lang="zh-CN" altLang="en-US" sz="2000" b="1" dirty="0">
              <a:solidFill>
                <a:srgbClr val="4472C4"/>
              </a:solidFill>
            </a:endParaRP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1F05EF0C-3091-4BC1-845A-E9E121D8413A}"/>
              </a:ext>
            </a:extLst>
          </p:cNvPr>
          <p:cNvCxnSpPr/>
          <p:nvPr/>
        </p:nvCxnSpPr>
        <p:spPr>
          <a:xfrm>
            <a:off x="8760183" y="2212624"/>
            <a:ext cx="0" cy="26416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4">
            <a:extLst>
              <a:ext uri="{FF2B5EF4-FFF2-40B4-BE49-F238E27FC236}">
                <a16:creationId xmlns:a16="http://schemas.microsoft.com/office/drawing/2014/main" id="{1D519E31-57C1-430E-907E-44634487BC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3164"/>
          <a:stretch/>
        </p:blipFill>
        <p:spPr bwMode="auto">
          <a:xfrm>
            <a:off x="1112077" y="1756460"/>
            <a:ext cx="7735248" cy="3501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92797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矩形 47"/>
          <p:cNvSpPr/>
          <p:nvPr/>
        </p:nvSpPr>
        <p:spPr>
          <a:xfrm>
            <a:off x="196464" y="1615712"/>
            <a:ext cx="77513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www.1ppt.com/moban/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行业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www.1ppt.com/hangye/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节日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www.1ppt.com/jieri/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素材下载：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www.1ppt.com/sucai/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背景图片：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www.1ppt.com/beijing/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图表下载：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www.1ppt.com/tubiao/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优秀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www.1ppt.com/xiazai/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www.1ppt.com/powerpoint/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Word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www.1ppt.com/word/              Excel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www.1ppt.com/excel/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资料下载：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www.1ppt.com/ziliao/     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课件下载：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www.1ppt.com/kejian/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范文下载：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www.1ppt.com/fanwen/        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试卷下载：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www.1ppt.com/shiti/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教案下载：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www.1ppt.com/jiaoan/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论坛：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www.1ppt.cn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 </a:t>
            </a:r>
            <a:endParaRPr kumimoji="0" lang="zh-CN" altLang="en-US" sz="1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</a:endParaRPr>
          </a:p>
        </p:txBody>
      </p:sp>
      <p:sp>
        <p:nvSpPr>
          <p:cNvPr id="6" name="矩形 5"/>
          <p:cNvSpPr/>
          <p:nvPr/>
        </p:nvSpPr>
        <p:spPr>
          <a:xfrm>
            <a:off x="-252142" y="-7061"/>
            <a:ext cx="321627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-724414" y="2906978"/>
            <a:ext cx="32252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Outline</a:t>
            </a:r>
            <a:endParaRPr lang="zh-CN" altLang="en-US" sz="4000" b="1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70" name="组合 69"/>
          <p:cNvGrpSpPr/>
          <p:nvPr/>
        </p:nvGrpSpPr>
        <p:grpSpPr>
          <a:xfrm>
            <a:off x="2748981" y="830185"/>
            <a:ext cx="6915448" cy="707886"/>
            <a:chOff x="3995257" y="1671697"/>
            <a:chExt cx="3157866" cy="707886"/>
          </a:xfrm>
        </p:grpSpPr>
        <p:sp>
          <p:nvSpPr>
            <p:cNvPr id="19" name="文本框 18"/>
            <p:cNvSpPr txBox="1"/>
            <p:nvPr/>
          </p:nvSpPr>
          <p:spPr>
            <a:xfrm>
              <a:off x="4698314" y="1821697"/>
              <a:ext cx="245480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latin typeface="微软雅黑" panose="020B0503020204020204" pitchFamily="34" charset="-122"/>
                </a:rPr>
                <a:t> </a:t>
              </a:r>
              <a:r>
                <a:rPr lang="en-US" altLang="zh-CN" sz="2000" dirty="0">
                  <a:latin typeface="微软雅黑" panose="020B0503020204020204" pitchFamily="34" charset="-122"/>
                </a:rPr>
                <a:t>Covid-19 Impact</a:t>
              </a:r>
              <a:endParaRPr lang="zh-CN" altLang="en-US" sz="2000" dirty="0">
                <a:latin typeface="微软雅黑" panose="020B0503020204020204" pitchFamily="34" charset="-122"/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3995257" y="1671697"/>
              <a:ext cx="797893" cy="70788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b="1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01</a:t>
              </a:r>
            </a:p>
          </p:txBody>
        </p:sp>
      </p:grpSp>
      <p:grpSp>
        <p:nvGrpSpPr>
          <p:cNvPr id="73" name="组合 72"/>
          <p:cNvGrpSpPr/>
          <p:nvPr/>
        </p:nvGrpSpPr>
        <p:grpSpPr>
          <a:xfrm>
            <a:off x="2654363" y="2842451"/>
            <a:ext cx="9130572" cy="866623"/>
            <a:chOff x="3317706" y="3212946"/>
            <a:chExt cx="4067555" cy="866623"/>
          </a:xfrm>
        </p:grpSpPr>
        <p:grpSp>
          <p:nvGrpSpPr>
            <p:cNvPr id="54" name="组合 53"/>
            <p:cNvGrpSpPr/>
            <p:nvPr/>
          </p:nvGrpSpPr>
          <p:grpSpPr>
            <a:xfrm>
              <a:off x="4098753" y="3363762"/>
              <a:ext cx="3286508" cy="715807"/>
              <a:chOff x="4004683" y="3703136"/>
              <a:chExt cx="3286508" cy="715807"/>
            </a:xfrm>
          </p:grpSpPr>
          <p:sp>
            <p:nvSpPr>
              <p:cNvPr id="55" name="文本框 54"/>
              <p:cNvSpPr txBox="1"/>
              <p:nvPr/>
            </p:nvSpPr>
            <p:spPr>
              <a:xfrm>
                <a:off x="4004683" y="3703136"/>
                <a:ext cx="239485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b="1" dirty="0">
                    <a:latin typeface="微软雅黑" panose="020B0503020204020204" pitchFamily="34" charset="-122"/>
                  </a:rPr>
                  <a:t>Dream Bus</a:t>
                </a:r>
                <a:endParaRPr lang="zh-CN" altLang="en-US" sz="2400" b="1" dirty="0">
                  <a:latin typeface="微软雅黑" panose="020B0503020204020204" pitchFamily="34" charset="-122"/>
                </a:endParaRPr>
              </a:p>
            </p:txBody>
          </p:sp>
          <p:sp>
            <p:nvSpPr>
              <p:cNvPr id="56" name="文本框 55"/>
              <p:cNvSpPr txBox="1"/>
              <p:nvPr/>
            </p:nvSpPr>
            <p:spPr>
              <a:xfrm>
                <a:off x="4818742" y="4018833"/>
                <a:ext cx="247244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zh-CN" altLang="en-US" sz="2000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68" name="组合 67"/>
            <p:cNvGrpSpPr/>
            <p:nvPr/>
          </p:nvGrpSpPr>
          <p:grpSpPr>
            <a:xfrm>
              <a:off x="3317706" y="3212946"/>
              <a:ext cx="881543" cy="712843"/>
              <a:chOff x="3317706" y="3212946"/>
              <a:chExt cx="881543" cy="712843"/>
            </a:xfrm>
          </p:grpSpPr>
          <p:sp>
            <p:nvSpPr>
              <p:cNvPr id="57" name="文本框 56"/>
              <p:cNvSpPr txBox="1"/>
              <p:nvPr/>
            </p:nvSpPr>
            <p:spPr>
              <a:xfrm>
                <a:off x="3317706" y="3217903"/>
                <a:ext cx="881543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4000" b="1" dirty="0">
                    <a:solidFill>
                      <a:schemeClr val="accent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02</a:t>
                </a:r>
                <a:endParaRPr lang="zh-CN" altLang="en-US" sz="4000" b="1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8" name="矩形 57"/>
              <p:cNvSpPr/>
              <p:nvPr/>
            </p:nvSpPr>
            <p:spPr>
              <a:xfrm>
                <a:off x="3509080" y="3212946"/>
                <a:ext cx="534203" cy="623389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73A41447-E2E2-40D7-BFA2-205161A226E1}"/>
              </a:ext>
            </a:extLst>
          </p:cNvPr>
          <p:cNvGrpSpPr/>
          <p:nvPr/>
        </p:nvGrpSpPr>
        <p:grpSpPr>
          <a:xfrm>
            <a:off x="2673515" y="4992232"/>
            <a:ext cx="9005767" cy="1698008"/>
            <a:chOff x="3373305" y="2381561"/>
            <a:chExt cx="4011956" cy="1698008"/>
          </a:xfrm>
        </p:grpSpPr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6824082B-9F01-48F7-A37E-78C22B7A3969}"/>
                </a:ext>
              </a:extLst>
            </p:cNvPr>
            <p:cNvGrpSpPr/>
            <p:nvPr/>
          </p:nvGrpSpPr>
          <p:grpSpPr>
            <a:xfrm>
              <a:off x="4164783" y="2510429"/>
              <a:ext cx="3220478" cy="1569140"/>
              <a:chOff x="4070713" y="2849803"/>
              <a:chExt cx="3220478" cy="1569140"/>
            </a:xfrm>
          </p:grpSpPr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DBA2E4CF-DDCC-4672-B6A0-3EC821ED2C56}"/>
                  </a:ext>
                </a:extLst>
              </p:cNvPr>
              <p:cNvSpPr txBox="1"/>
              <p:nvPr/>
            </p:nvSpPr>
            <p:spPr>
              <a:xfrm>
                <a:off x="4070713" y="2849803"/>
                <a:ext cx="239485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dirty="0">
                    <a:latin typeface="微软雅黑" panose="020B0503020204020204" pitchFamily="34" charset="-122"/>
                  </a:rPr>
                  <a:t>Conclusion</a:t>
                </a:r>
                <a:endParaRPr lang="zh-CN" altLang="en-US" sz="2000" dirty="0">
                  <a:latin typeface="微软雅黑" panose="020B0503020204020204" pitchFamily="34" charset="-122"/>
                </a:endParaRPr>
              </a:p>
            </p:txBody>
          </p:sp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E4035EDB-33EA-4366-BEFF-07BF14619DB0}"/>
                  </a:ext>
                </a:extLst>
              </p:cNvPr>
              <p:cNvSpPr txBox="1"/>
              <p:nvPr/>
            </p:nvSpPr>
            <p:spPr>
              <a:xfrm>
                <a:off x="4818742" y="4018833"/>
                <a:ext cx="247244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zh-CN" altLang="en-US" sz="2000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6CFA3AE8-DAE0-4A80-8CB5-3CD45A3CD257}"/>
                </a:ext>
              </a:extLst>
            </p:cNvPr>
            <p:cNvGrpSpPr/>
            <p:nvPr/>
          </p:nvGrpSpPr>
          <p:grpSpPr>
            <a:xfrm>
              <a:off x="3373305" y="2381561"/>
              <a:ext cx="899886" cy="707886"/>
              <a:chOff x="3373305" y="2381561"/>
              <a:chExt cx="899886" cy="707886"/>
            </a:xfrm>
          </p:grpSpPr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CCCA6DFE-04AC-4E6F-9F69-D7DF48B5BBDE}"/>
                  </a:ext>
                </a:extLst>
              </p:cNvPr>
              <p:cNvSpPr txBox="1"/>
              <p:nvPr/>
            </p:nvSpPr>
            <p:spPr>
              <a:xfrm>
                <a:off x="3373305" y="2381561"/>
                <a:ext cx="899886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4000" b="1" dirty="0">
                    <a:solidFill>
                      <a:schemeClr val="accent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03</a:t>
                </a:r>
                <a:endParaRPr lang="zh-CN" altLang="en-US" sz="4000" b="1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A0FDA7A4-DA8A-4A8A-97E8-BB2B5DE7C044}"/>
                  </a:ext>
                </a:extLst>
              </p:cNvPr>
              <p:cNvSpPr/>
              <p:nvPr/>
            </p:nvSpPr>
            <p:spPr>
              <a:xfrm>
                <a:off x="3559087" y="2381561"/>
                <a:ext cx="533682" cy="623328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76456418-8F99-5F47-90F6-C40D118CB811}"/>
              </a:ext>
            </a:extLst>
          </p:cNvPr>
          <p:cNvSpPr txBox="1"/>
          <p:nvPr/>
        </p:nvSpPr>
        <p:spPr>
          <a:xfrm>
            <a:off x="6857022" y="2041085"/>
            <a:ext cx="3211658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How can the schedule of the Dream bus be improved?</a:t>
            </a:r>
          </a:p>
          <a:p>
            <a:endParaRPr 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933967-E945-CC41-934F-BE35ED150FD6}"/>
              </a:ext>
            </a:extLst>
          </p:cNvPr>
          <p:cNvSpPr txBox="1"/>
          <p:nvPr/>
        </p:nvSpPr>
        <p:spPr>
          <a:xfrm>
            <a:off x="6868118" y="2984991"/>
            <a:ext cx="32846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accessible of Dream Bus after adding stations?</a:t>
            </a:r>
          </a:p>
          <a:p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9D6E465-2B43-5146-B1BD-41FD5258466D}"/>
              </a:ext>
            </a:extLst>
          </p:cNvPr>
          <p:cNvSpPr/>
          <p:nvPr/>
        </p:nvSpPr>
        <p:spPr>
          <a:xfrm>
            <a:off x="6856452" y="3917466"/>
            <a:ext cx="280797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What kind of items should be added into Dream Bus?</a:t>
            </a:r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500521A6-69CB-E242-BE51-28E3D34923B3}"/>
              </a:ext>
            </a:extLst>
          </p:cNvPr>
          <p:cNvSpPr/>
          <p:nvPr/>
        </p:nvSpPr>
        <p:spPr>
          <a:xfrm>
            <a:off x="9944011" y="2077766"/>
            <a:ext cx="137089" cy="764685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68A7BB22-4059-204A-8A10-20E60AB306BC}"/>
              </a:ext>
            </a:extLst>
          </p:cNvPr>
          <p:cNvSpPr/>
          <p:nvPr/>
        </p:nvSpPr>
        <p:spPr>
          <a:xfrm>
            <a:off x="6303548" y="2258849"/>
            <a:ext cx="465825" cy="2011302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2293BCE-1D48-344E-AC1D-5EECFFC8BE4C}"/>
              </a:ext>
            </a:extLst>
          </p:cNvPr>
          <p:cNvSpPr txBox="1"/>
          <p:nvPr/>
        </p:nvSpPr>
        <p:spPr>
          <a:xfrm>
            <a:off x="10152810" y="1837836"/>
            <a:ext cx="12537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Station</a:t>
            </a:r>
            <a:endParaRPr lang="en-US" b="1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CAE7D43-9E71-E344-8CA9-7AA39566E293}"/>
              </a:ext>
            </a:extLst>
          </p:cNvPr>
          <p:cNvSpPr txBox="1"/>
          <p:nvPr/>
        </p:nvSpPr>
        <p:spPr>
          <a:xfrm>
            <a:off x="10152810" y="2644050"/>
            <a:ext cx="1121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Time</a:t>
            </a: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8F832354-3E40-449C-86C1-454AA9B1E71A}"/>
              </a:ext>
            </a:extLst>
          </p:cNvPr>
          <p:cNvSpPr/>
          <p:nvPr/>
        </p:nvSpPr>
        <p:spPr>
          <a:xfrm>
            <a:off x="3085344" y="872434"/>
            <a:ext cx="1199143" cy="62338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20653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695324" y="287665"/>
            <a:ext cx="103427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</a:rPr>
              <a:t> How can the schedule of the Dream bus be improved? 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91E7F-84B6-4064-9D4E-CC7D244BCA04}" type="slidenum">
              <a:rPr lang="zh-CN" altLang="en-US" smtClean="0"/>
              <a:t>6</a:t>
            </a:fld>
            <a:endParaRPr lang="zh-CN" alt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E2BDE46-0D33-024D-BFEC-C392B47BE965}"/>
              </a:ext>
            </a:extLst>
          </p:cNvPr>
          <p:cNvSpPr/>
          <p:nvPr/>
        </p:nvSpPr>
        <p:spPr>
          <a:xfrm>
            <a:off x="0" y="974361"/>
            <a:ext cx="12192000" cy="5883639"/>
          </a:xfrm>
          <a:prstGeom prst="rect">
            <a:avLst/>
          </a:prstGeom>
          <a:solidFill>
            <a:schemeClr val="bg2">
              <a:lumMod val="90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6EABA2-9417-3845-B857-E4427AB0E088}"/>
              </a:ext>
            </a:extLst>
          </p:cNvPr>
          <p:cNvSpPr txBox="1"/>
          <p:nvPr/>
        </p:nvSpPr>
        <p:spPr>
          <a:xfrm>
            <a:off x="1279941" y="3332840"/>
            <a:ext cx="25875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accent1">
                    <a:lumMod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Our Goals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DBA97EB-5010-EA48-A7D4-6C0307B0C385}"/>
              </a:ext>
            </a:extLst>
          </p:cNvPr>
          <p:cNvCxnSpPr/>
          <p:nvPr/>
        </p:nvCxnSpPr>
        <p:spPr>
          <a:xfrm>
            <a:off x="3867462" y="2518348"/>
            <a:ext cx="0" cy="23984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组合 30">
            <a:extLst>
              <a:ext uri="{FF2B5EF4-FFF2-40B4-BE49-F238E27FC236}">
                <a16:creationId xmlns:a16="http://schemas.microsoft.com/office/drawing/2014/main" id="{BF7C628E-1A6C-1B47-ABF7-D208A748EB0C}"/>
              </a:ext>
            </a:extLst>
          </p:cNvPr>
          <p:cNvGrpSpPr/>
          <p:nvPr/>
        </p:nvGrpSpPr>
        <p:grpSpPr>
          <a:xfrm>
            <a:off x="4516729" y="2518348"/>
            <a:ext cx="744819" cy="704537"/>
            <a:chOff x="794881" y="4198540"/>
            <a:chExt cx="1142022" cy="1142022"/>
          </a:xfrm>
        </p:grpSpPr>
        <p:sp>
          <p:nvSpPr>
            <p:cNvPr id="31" name="椭圆 22">
              <a:extLst>
                <a:ext uri="{FF2B5EF4-FFF2-40B4-BE49-F238E27FC236}">
                  <a16:creationId xmlns:a16="http://schemas.microsoft.com/office/drawing/2014/main" id="{8B47FA46-2F2A-5B4B-9368-920292FFA8E9}"/>
                </a:ext>
              </a:extLst>
            </p:cNvPr>
            <p:cNvSpPr/>
            <p:nvPr/>
          </p:nvSpPr>
          <p:spPr>
            <a:xfrm>
              <a:off x="794881" y="4198540"/>
              <a:ext cx="1142022" cy="1142022"/>
            </a:xfrm>
            <a:prstGeom prst="ellipse">
              <a:avLst/>
            </a:prstGeom>
            <a:solidFill>
              <a:schemeClr val="accent1"/>
            </a:solidFill>
            <a:ln w="571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32" name="Freeform 9">
              <a:extLst>
                <a:ext uri="{FF2B5EF4-FFF2-40B4-BE49-F238E27FC236}">
                  <a16:creationId xmlns:a16="http://schemas.microsoft.com/office/drawing/2014/main" id="{509DA733-417B-F648-8A18-6496735973F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17748" y="4506592"/>
              <a:ext cx="496288" cy="525917"/>
            </a:xfrm>
            <a:custGeom>
              <a:avLst/>
              <a:gdLst>
                <a:gd name="T0" fmla="*/ 35 w 134"/>
                <a:gd name="T1" fmla="*/ 142 h 142"/>
                <a:gd name="T2" fmla="*/ 35 w 134"/>
                <a:gd name="T3" fmla="*/ 73 h 142"/>
                <a:gd name="T4" fmla="*/ 0 w 134"/>
                <a:gd name="T5" fmla="*/ 73 h 142"/>
                <a:gd name="T6" fmla="*/ 67 w 134"/>
                <a:gd name="T7" fmla="*/ 0 h 142"/>
                <a:gd name="T8" fmla="*/ 134 w 134"/>
                <a:gd name="T9" fmla="*/ 73 h 142"/>
                <a:gd name="T10" fmla="*/ 102 w 134"/>
                <a:gd name="T11" fmla="*/ 73 h 142"/>
                <a:gd name="T12" fmla="*/ 102 w 134"/>
                <a:gd name="T13" fmla="*/ 142 h 142"/>
                <a:gd name="T14" fmla="*/ 35 w 134"/>
                <a:gd name="T15" fmla="*/ 142 h 142"/>
                <a:gd name="T16" fmla="*/ 35 w 134"/>
                <a:gd name="T17" fmla="*/ 142 h 142"/>
                <a:gd name="T18" fmla="*/ 65 w 134"/>
                <a:gd name="T19" fmla="*/ 20 h 142"/>
                <a:gd name="T20" fmla="*/ 30 w 134"/>
                <a:gd name="T21" fmla="*/ 60 h 142"/>
                <a:gd name="T22" fmla="*/ 47 w 134"/>
                <a:gd name="T23" fmla="*/ 60 h 142"/>
                <a:gd name="T24" fmla="*/ 47 w 134"/>
                <a:gd name="T25" fmla="*/ 105 h 142"/>
                <a:gd name="T26" fmla="*/ 57 w 134"/>
                <a:gd name="T27" fmla="*/ 105 h 142"/>
                <a:gd name="T28" fmla="*/ 65 w 134"/>
                <a:gd name="T29" fmla="*/ 20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34" h="142">
                  <a:moveTo>
                    <a:pt x="35" y="142"/>
                  </a:moveTo>
                  <a:lnTo>
                    <a:pt x="35" y="73"/>
                  </a:lnTo>
                  <a:lnTo>
                    <a:pt x="0" y="73"/>
                  </a:lnTo>
                  <a:lnTo>
                    <a:pt x="67" y="0"/>
                  </a:lnTo>
                  <a:lnTo>
                    <a:pt x="134" y="73"/>
                  </a:lnTo>
                  <a:lnTo>
                    <a:pt x="102" y="73"/>
                  </a:lnTo>
                  <a:lnTo>
                    <a:pt x="102" y="142"/>
                  </a:lnTo>
                  <a:lnTo>
                    <a:pt x="35" y="142"/>
                  </a:lnTo>
                  <a:lnTo>
                    <a:pt x="35" y="142"/>
                  </a:lnTo>
                  <a:close/>
                  <a:moveTo>
                    <a:pt x="65" y="20"/>
                  </a:moveTo>
                  <a:lnTo>
                    <a:pt x="30" y="60"/>
                  </a:lnTo>
                  <a:lnTo>
                    <a:pt x="47" y="60"/>
                  </a:lnTo>
                  <a:lnTo>
                    <a:pt x="47" y="105"/>
                  </a:lnTo>
                  <a:lnTo>
                    <a:pt x="57" y="105"/>
                  </a:lnTo>
                  <a:lnTo>
                    <a:pt x="65" y="2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33" name="组合 30">
            <a:extLst>
              <a:ext uri="{FF2B5EF4-FFF2-40B4-BE49-F238E27FC236}">
                <a16:creationId xmlns:a16="http://schemas.microsoft.com/office/drawing/2014/main" id="{95072782-308F-D043-868C-2D1BFAE2EA7C}"/>
              </a:ext>
            </a:extLst>
          </p:cNvPr>
          <p:cNvGrpSpPr/>
          <p:nvPr/>
        </p:nvGrpSpPr>
        <p:grpSpPr>
          <a:xfrm>
            <a:off x="4516729" y="4043597"/>
            <a:ext cx="744819" cy="704537"/>
            <a:chOff x="794881" y="4198540"/>
            <a:chExt cx="1142022" cy="1142022"/>
          </a:xfrm>
        </p:grpSpPr>
        <p:sp>
          <p:nvSpPr>
            <p:cNvPr id="39" name="椭圆 22">
              <a:extLst>
                <a:ext uri="{FF2B5EF4-FFF2-40B4-BE49-F238E27FC236}">
                  <a16:creationId xmlns:a16="http://schemas.microsoft.com/office/drawing/2014/main" id="{ADC6D4F0-94A7-0140-AA6C-018D4055CBDA}"/>
                </a:ext>
              </a:extLst>
            </p:cNvPr>
            <p:cNvSpPr/>
            <p:nvPr/>
          </p:nvSpPr>
          <p:spPr>
            <a:xfrm>
              <a:off x="794881" y="4198540"/>
              <a:ext cx="1142022" cy="1142022"/>
            </a:xfrm>
            <a:prstGeom prst="ellipse">
              <a:avLst/>
            </a:prstGeom>
            <a:solidFill>
              <a:schemeClr val="accent1"/>
            </a:solidFill>
            <a:ln w="571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40" name="Freeform 9">
              <a:extLst>
                <a:ext uri="{FF2B5EF4-FFF2-40B4-BE49-F238E27FC236}">
                  <a16:creationId xmlns:a16="http://schemas.microsoft.com/office/drawing/2014/main" id="{20D9BD12-EDC0-014B-B36F-0113D8A465F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17748" y="4506592"/>
              <a:ext cx="496288" cy="525917"/>
            </a:xfrm>
            <a:custGeom>
              <a:avLst/>
              <a:gdLst>
                <a:gd name="T0" fmla="*/ 35 w 134"/>
                <a:gd name="T1" fmla="*/ 142 h 142"/>
                <a:gd name="T2" fmla="*/ 35 w 134"/>
                <a:gd name="T3" fmla="*/ 73 h 142"/>
                <a:gd name="T4" fmla="*/ 0 w 134"/>
                <a:gd name="T5" fmla="*/ 73 h 142"/>
                <a:gd name="T6" fmla="*/ 67 w 134"/>
                <a:gd name="T7" fmla="*/ 0 h 142"/>
                <a:gd name="T8" fmla="*/ 134 w 134"/>
                <a:gd name="T9" fmla="*/ 73 h 142"/>
                <a:gd name="T10" fmla="*/ 102 w 134"/>
                <a:gd name="T11" fmla="*/ 73 h 142"/>
                <a:gd name="T12" fmla="*/ 102 w 134"/>
                <a:gd name="T13" fmla="*/ 142 h 142"/>
                <a:gd name="T14" fmla="*/ 35 w 134"/>
                <a:gd name="T15" fmla="*/ 142 h 142"/>
                <a:gd name="T16" fmla="*/ 35 w 134"/>
                <a:gd name="T17" fmla="*/ 142 h 142"/>
                <a:gd name="T18" fmla="*/ 65 w 134"/>
                <a:gd name="T19" fmla="*/ 20 h 142"/>
                <a:gd name="T20" fmla="*/ 30 w 134"/>
                <a:gd name="T21" fmla="*/ 60 h 142"/>
                <a:gd name="T22" fmla="*/ 47 w 134"/>
                <a:gd name="T23" fmla="*/ 60 h 142"/>
                <a:gd name="T24" fmla="*/ 47 w 134"/>
                <a:gd name="T25" fmla="*/ 105 h 142"/>
                <a:gd name="T26" fmla="*/ 57 w 134"/>
                <a:gd name="T27" fmla="*/ 105 h 142"/>
                <a:gd name="T28" fmla="*/ 65 w 134"/>
                <a:gd name="T29" fmla="*/ 20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34" h="142">
                  <a:moveTo>
                    <a:pt x="35" y="142"/>
                  </a:moveTo>
                  <a:lnTo>
                    <a:pt x="35" y="73"/>
                  </a:lnTo>
                  <a:lnTo>
                    <a:pt x="0" y="73"/>
                  </a:lnTo>
                  <a:lnTo>
                    <a:pt x="67" y="0"/>
                  </a:lnTo>
                  <a:lnTo>
                    <a:pt x="134" y="73"/>
                  </a:lnTo>
                  <a:lnTo>
                    <a:pt x="102" y="73"/>
                  </a:lnTo>
                  <a:lnTo>
                    <a:pt x="102" y="142"/>
                  </a:lnTo>
                  <a:lnTo>
                    <a:pt x="35" y="142"/>
                  </a:lnTo>
                  <a:lnTo>
                    <a:pt x="35" y="142"/>
                  </a:lnTo>
                  <a:close/>
                  <a:moveTo>
                    <a:pt x="65" y="20"/>
                  </a:moveTo>
                  <a:lnTo>
                    <a:pt x="30" y="60"/>
                  </a:lnTo>
                  <a:lnTo>
                    <a:pt x="47" y="60"/>
                  </a:lnTo>
                  <a:lnTo>
                    <a:pt x="47" y="105"/>
                  </a:lnTo>
                  <a:lnTo>
                    <a:pt x="57" y="105"/>
                  </a:lnTo>
                  <a:lnTo>
                    <a:pt x="65" y="2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B8BBCF19-1906-1148-9C8E-46A71BED3DA6}"/>
              </a:ext>
            </a:extLst>
          </p:cNvPr>
          <p:cNvSpPr txBox="1"/>
          <p:nvPr/>
        </p:nvSpPr>
        <p:spPr>
          <a:xfrm>
            <a:off x="5636148" y="2639783"/>
            <a:ext cx="45869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 Improve accessibility for teenagers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FE30102-A44B-2743-924B-B99219369CDA}"/>
              </a:ext>
            </a:extLst>
          </p:cNvPr>
          <p:cNvSpPr txBox="1"/>
          <p:nvPr/>
        </p:nvSpPr>
        <p:spPr>
          <a:xfrm>
            <a:off x="5736235" y="4165032"/>
            <a:ext cx="64557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Divert visits from busy libraries (social distancing)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715339-5B60-314C-8150-8433C4CC26AF}"/>
              </a:ext>
            </a:extLst>
          </p:cNvPr>
          <p:cNvSpPr txBox="1"/>
          <p:nvPr/>
        </p:nvSpPr>
        <p:spPr>
          <a:xfrm>
            <a:off x="5736235" y="3132785"/>
            <a:ext cx="26982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Add New Stations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514FAB8-C321-C149-9C4E-EA29A0880E5E}"/>
              </a:ext>
            </a:extLst>
          </p:cNvPr>
          <p:cNvSpPr txBox="1"/>
          <p:nvPr/>
        </p:nvSpPr>
        <p:spPr>
          <a:xfrm>
            <a:off x="5736234" y="4590118"/>
            <a:ext cx="26982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New Time Slots</a:t>
            </a:r>
          </a:p>
        </p:txBody>
      </p:sp>
    </p:spTree>
    <p:extLst>
      <p:ext uri="{BB962C8B-B14F-4D97-AF65-F5344CB8AC3E}">
        <p14:creationId xmlns:p14="http://schemas.microsoft.com/office/powerpoint/2010/main" val="1223654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28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68B5132B-0D10-504E-A45F-F8E9DB9FAD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10885"/>
            <a:ext cx="8371265" cy="5837661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695324" y="287665"/>
            <a:ext cx="103427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</a:rPr>
              <a:t>How can the schedule of the Dream bus be improved? 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91E7F-84B6-4064-9D4E-CC7D244BCA04}" type="slidenum">
              <a:rPr lang="zh-CN" altLang="en-US" smtClean="0"/>
              <a:t>7</a:t>
            </a:fld>
            <a:endParaRPr lang="zh-CN" alt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2897D3B-2F72-F645-956C-FD756A49ACDB}"/>
              </a:ext>
            </a:extLst>
          </p:cNvPr>
          <p:cNvSpPr/>
          <p:nvPr/>
        </p:nvSpPr>
        <p:spPr>
          <a:xfrm>
            <a:off x="474357" y="3197232"/>
            <a:ext cx="973393" cy="1008576"/>
          </a:xfrm>
          <a:prstGeom prst="ellipse">
            <a:avLst/>
          </a:prstGeom>
          <a:noFill/>
          <a:ln cmpd="sng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07F27C0C-A903-BD4F-86B5-FE061951210E}"/>
              </a:ext>
            </a:extLst>
          </p:cNvPr>
          <p:cNvSpPr/>
          <p:nvPr/>
        </p:nvSpPr>
        <p:spPr>
          <a:xfrm>
            <a:off x="4201356" y="4205808"/>
            <a:ext cx="382886" cy="433069"/>
          </a:xfrm>
          <a:prstGeom prst="ellipse">
            <a:avLst/>
          </a:prstGeom>
          <a:noFill/>
          <a:ln cmpd="sng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DAC6F5B0-49CA-9C47-9E9A-B90447B4D3AD}"/>
              </a:ext>
            </a:extLst>
          </p:cNvPr>
          <p:cNvSpPr/>
          <p:nvPr/>
        </p:nvSpPr>
        <p:spPr>
          <a:xfrm>
            <a:off x="5665333" y="2823822"/>
            <a:ext cx="402772" cy="369697"/>
          </a:xfrm>
          <a:prstGeom prst="ellipse">
            <a:avLst/>
          </a:prstGeom>
          <a:noFill/>
          <a:ln cmpd="sng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03CC7136-9545-CF42-9F40-84E8221DD319}"/>
              </a:ext>
            </a:extLst>
          </p:cNvPr>
          <p:cNvSpPr/>
          <p:nvPr/>
        </p:nvSpPr>
        <p:spPr>
          <a:xfrm>
            <a:off x="7029161" y="4422342"/>
            <a:ext cx="402772" cy="369697"/>
          </a:xfrm>
          <a:prstGeom prst="ellipse">
            <a:avLst/>
          </a:prstGeom>
          <a:noFill/>
          <a:ln cmpd="sng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84EED0-0A66-7F4E-A5B3-2E3FEEAD3D25}"/>
              </a:ext>
            </a:extLst>
          </p:cNvPr>
          <p:cNvSpPr txBox="1"/>
          <p:nvPr/>
        </p:nvSpPr>
        <p:spPr>
          <a:xfrm>
            <a:off x="8560825" y="1562303"/>
            <a:ext cx="236220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Add Station:</a:t>
            </a:r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The percentage of teenager in each community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No Library: Red circles on the left and Right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Busy Stationary Library: Red circles in the middle</a:t>
            </a:r>
          </a:p>
        </p:txBody>
      </p:sp>
    </p:spTree>
    <p:extLst>
      <p:ext uri="{BB962C8B-B14F-4D97-AF65-F5344CB8AC3E}">
        <p14:creationId xmlns:p14="http://schemas.microsoft.com/office/powerpoint/2010/main" val="1776335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5875206-F2E9-0644-ADFD-65C0E7FE67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1784" y="955958"/>
            <a:ext cx="7935686" cy="5533912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695324" y="287665"/>
            <a:ext cx="103427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</a:rPr>
              <a:t>How can the schedule of the Dream bus be improved? 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91E7F-84B6-4064-9D4E-CC7D244BCA04}" type="slidenum">
              <a:rPr lang="zh-CN" altLang="en-US" smtClean="0"/>
              <a:t>8</a:t>
            </a:fld>
            <a:endParaRPr lang="zh-CN" altLang="en-US" dirty="0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ABA17A2-1DAA-794F-A3A7-64AB9C9E7670}"/>
              </a:ext>
            </a:extLst>
          </p:cNvPr>
          <p:cNvCxnSpPr/>
          <p:nvPr/>
        </p:nvCxnSpPr>
        <p:spPr>
          <a:xfrm flipV="1">
            <a:off x="1055914" y="3722914"/>
            <a:ext cx="620486" cy="947057"/>
          </a:xfrm>
          <a:prstGeom prst="straightConnector1">
            <a:avLst/>
          </a:prstGeom>
          <a:ln w="1143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59C0A9B-633B-F048-870B-39952771636D}"/>
              </a:ext>
            </a:extLst>
          </p:cNvPr>
          <p:cNvCxnSpPr/>
          <p:nvPr/>
        </p:nvCxnSpPr>
        <p:spPr>
          <a:xfrm flipH="1">
            <a:off x="7805057" y="2841171"/>
            <a:ext cx="1839686" cy="0"/>
          </a:xfrm>
          <a:prstGeom prst="straightConnector1">
            <a:avLst/>
          </a:prstGeom>
          <a:ln w="1143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65E362F-93FB-484A-A019-BEB0DF97B9AA}"/>
              </a:ext>
            </a:extLst>
          </p:cNvPr>
          <p:cNvCxnSpPr>
            <a:cxnSpLocks/>
          </p:cNvCxnSpPr>
          <p:nvPr/>
        </p:nvCxnSpPr>
        <p:spPr>
          <a:xfrm flipH="1" flipV="1">
            <a:off x="8991600" y="4636097"/>
            <a:ext cx="1121229" cy="97972"/>
          </a:xfrm>
          <a:prstGeom prst="straightConnector1">
            <a:avLst/>
          </a:prstGeom>
          <a:ln w="1143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4414225-6D9F-754F-9D93-CD63AB7062E5}"/>
              </a:ext>
            </a:extLst>
          </p:cNvPr>
          <p:cNvCxnSpPr>
            <a:cxnSpLocks/>
          </p:cNvCxnSpPr>
          <p:nvPr/>
        </p:nvCxnSpPr>
        <p:spPr>
          <a:xfrm flipH="1" flipV="1">
            <a:off x="5170715" y="4718957"/>
            <a:ext cx="108857" cy="900390"/>
          </a:xfrm>
          <a:prstGeom prst="straightConnector1">
            <a:avLst/>
          </a:prstGeom>
          <a:ln w="1143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80736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矩形 47"/>
          <p:cNvSpPr/>
          <p:nvPr/>
        </p:nvSpPr>
        <p:spPr>
          <a:xfrm>
            <a:off x="196464" y="1615712"/>
            <a:ext cx="77513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www.1ppt.com/moban/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行业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www.1ppt.com/hangye/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节日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www.1ppt.com/jieri/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素材下载：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www.1ppt.com/sucai/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背景图片：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www.1ppt.com/beijing/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图表下载：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www.1ppt.com/tubiao/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优秀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www.1ppt.com/xiazai/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www.1ppt.com/powerpoint/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Word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www.1ppt.com/word/              Excel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www.1ppt.com/excel/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资料下载：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www.1ppt.com/ziliao/     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课件下载：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www.1ppt.com/kejian/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范文下载：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www.1ppt.com/fanwen/        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试卷下载：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www.1ppt.com/shiti/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教案下载：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www.1ppt.com/jiaoan/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论坛：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www.1ppt.cn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 </a:t>
            </a:r>
            <a:endParaRPr kumimoji="0" lang="zh-CN" altLang="en-US" sz="1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</a:endParaRPr>
          </a:p>
        </p:txBody>
      </p:sp>
      <p:sp>
        <p:nvSpPr>
          <p:cNvPr id="6" name="矩形 5"/>
          <p:cNvSpPr/>
          <p:nvPr/>
        </p:nvSpPr>
        <p:spPr>
          <a:xfrm>
            <a:off x="-252142" y="-7061"/>
            <a:ext cx="321627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-724414" y="2906978"/>
            <a:ext cx="32252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Outline</a:t>
            </a:r>
            <a:endParaRPr lang="zh-CN" altLang="en-US" sz="4000" b="1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70" name="组合 69"/>
          <p:cNvGrpSpPr/>
          <p:nvPr/>
        </p:nvGrpSpPr>
        <p:grpSpPr>
          <a:xfrm>
            <a:off x="2748981" y="830185"/>
            <a:ext cx="6915448" cy="707886"/>
            <a:chOff x="3995257" y="1671697"/>
            <a:chExt cx="3157866" cy="707886"/>
          </a:xfrm>
        </p:grpSpPr>
        <p:sp>
          <p:nvSpPr>
            <p:cNvPr id="19" name="文本框 18"/>
            <p:cNvSpPr txBox="1"/>
            <p:nvPr/>
          </p:nvSpPr>
          <p:spPr>
            <a:xfrm>
              <a:off x="4698314" y="1821697"/>
              <a:ext cx="245480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latin typeface="微软雅黑" panose="020B0503020204020204" pitchFamily="34" charset="-122"/>
                </a:rPr>
                <a:t> </a:t>
              </a:r>
              <a:r>
                <a:rPr lang="en-US" altLang="zh-CN" sz="2000" dirty="0">
                  <a:latin typeface="微软雅黑" panose="020B0503020204020204" pitchFamily="34" charset="-122"/>
                </a:rPr>
                <a:t>Covid-19 Impact</a:t>
              </a:r>
              <a:endParaRPr lang="zh-CN" altLang="en-US" sz="2000" dirty="0">
                <a:latin typeface="微软雅黑" panose="020B0503020204020204" pitchFamily="34" charset="-122"/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3995257" y="1671697"/>
              <a:ext cx="797893" cy="70788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b="1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01</a:t>
              </a:r>
            </a:p>
          </p:txBody>
        </p:sp>
      </p:grpSp>
      <p:grpSp>
        <p:nvGrpSpPr>
          <p:cNvPr id="73" name="组合 72"/>
          <p:cNvGrpSpPr/>
          <p:nvPr/>
        </p:nvGrpSpPr>
        <p:grpSpPr>
          <a:xfrm>
            <a:off x="2654363" y="2842451"/>
            <a:ext cx="9130572" cy="866623"/>
            <a:chOff x="3317706" y="3212946"/>
            <a:chExt cx="4067555" cy="866623"/>
          </a:xfrm>
        </p:grpSpPr>
        <p:grpSp>
          <p:nvGrpSpPr>
            <p:cNvPr id="54" name="组合 53"/>
            <p:cNvGrpSpPr/>
            <p:nvPr/>
          </p:nvGrpSpPr>
          <p:grpSpPr>
            <a:xfrm>
              <a:off x="4098753" y="3363762"/>
              <a:ext cx="3286508" cy="715807"/>
              <a:chOff x="4004683" y="3703136"/>
              <a:chExt cx="3286508" cy="715807"/>
            </a:xfrm>
          </p:grpSpPr>
          <p:sp>
            <p:nvSpPr>
              <p:cNvPr id="55" name="文本框 54"/>
              <p:cNvSpPr txBox="1"/>
              <p:nvPr/>
            </p:nvSpPr>
            <p:spPr>
              <a:xfrm>
                <a:off x="4004683" y="3703136"/>
                <a:ext cx="239485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b="1" dirty="0">
                    <a:latin typeface="微软雅黑" panose="020B0503020204020204" pitchFamily="34" charset="-122"/>
                  </a:rPr>
                  <a:t>Dream Bus</a:t>
                </a:r>
                <a:endParaRPr lang="zh-CN" altLang="en-US" sz="2400" b="1" dirty="0">
                  <a:latin typeface="微软雅黑" panose="020B0503020204020204" pitchFamily="34" charset="-122"/>
                </a:endParaRPr>
              </a:p>
            </p:txBody>
          </p:sp>
          <p:sp>
            <p:nvSpPr>
              <p:cNvPr id="56" name="文本框 55"/>
              <p:cNvSpPr txBox="1"/>
              <p:nvPr/>
            </p:nvSpPr>
            <p:spPr>
              <a:xfrm>
                <a:off x="4818742" y="4018833"/>
                <a:ext cx="247244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zh-CN" altLang="en-US" sz="2000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68" name="组合 67"/>
            <p:cNvGrpSpPr/>
            <p:nvPr/>
          </p:nvGrpSpPr>
          <p:grpSpPr>
            <a:xfrm>
              <a:off x="3317706" y="3212946"/>
              <a:ext cx="881543" cy="712843"/>
              <a:chOff x="3317706" y="3212946"/>
              <a:chExt cx="881543" cy="712843"/>
            </a:xfrm>
          </p:grpSpPr>
          <p:sp>
            <p:nvSpPr>
              <p:cNvPr id="57" name="文本框 56"/>
              <p:cNvSpPr txBox="1"/>
              <p:nvPr/>
            </p:nvSpPr>
            <p:spPr>
              <a:xfrm>
                <a:off x="3317706" y="3217903"/>
                <a:ext cx="881543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4000" b="1" dirty="0">
                    <a:solidFill>
                      <a:schemeClr val="accent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02</a:t>
                </a:r>
                <a:endParaRPr lang="zh-CN" altLang="en-US" sz="4000" b="1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8" name="矩形 57"/>
              <p:cNvSpPr/>
              <p:nvPr/>
            </p:nvSpPr>
            <p:spPr>
              <a:xfrm>
                <a:off x="3509080" y="3212946"/>
                <a:ext cx="534203" cy="623389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73A41447-E2E2-40D7-BFA2-205161A226E1}"/>
              </a:ext>
            </a:extLst>
          </p:cNvPr>
          <p:cNvGrpSpPr/>
          <p:nvPr/>
        </p:nvGrpSpPr>
        <p:grpSpPr>
          <a:xfrm>
            <a:off x="2673515" y="4992232"/>
            <a:ext cx="9005767" cy="1698008"/>
            <a:chOff x="3373305" y="2381561"/>
            <a:chExt cx="4011956" cy="1698008"/>
          </a:xfrm>
        </p:grpSpPr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6824082B-9F01-48F7-A37E-78C22B7A3969}"/>
                </a:ext>
              </a:extLst>
            </p:cNvPr>
            <p:cNvGrpSpPr/>
            <p:nvPr/>
          </p:nvGrpSpPr>
          <p:grpSpPr>
            <a:xfrm>
              <a:off x="4164783" y="2510429"/>
              <a:ext cx="3220478" cy="1569140"/>
              <a:chOff x="4070713" y="2849803"/>
              <a:chExt cx="3220478" cy="1569140"/>
            </a:xfrm>
          </p:grpSpPr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DBA2E4CF-DDCC-4672-B6A0-3EC821ED2C56}"/>
                  </a:ext>
                </a:extLst>
              </p:cNvPr>
              <p:cNvSpPr txBox="1"/>
              <p:nvPr/>
            </p:nvSpPr>
            <p:spPr>
              <a:xfrm>
                <a:off x="4070713" y="2849803"/>
                <a:ext cx="239485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dirty="0">
                    <a:latin typeface="微软雅黑" panose="020B0503020204020204" pitchFamily="34" charset="-122"/>
                  </a:rPr>
                  <a:t>Conclusion</a:t>
                </a:r>
                <a:endParaRPr lang="zh-CN" altLang="en-US" sz="2000" dirty="0">
                  <a:latin typeface="微软雅黑" panose="020B0503020204020204" pitchFamily="34" charset="-122"/>
                </a:endParaRPr>
              </a:p>
            </p:txBody>
          </p:sp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E4035EDB-33EA-4366-BEFF-07BF14619DB0}"/>
                  </a:ext>
                </a:extLst>
              </p:cNvPr>
              <p:cNvSpPr txBox="1"/>
              <p:nvPr/>
            </p:nvSpPr>
            <p:spPr>
              <a:xfrm>
                <a:off x="4818742" y="4018833"/>
                <a:ext cx="247244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zh-CN" altLang="en-US" sz="2000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6CFA3AE8-DAE0-4A80-8CB5-3CD45A3CD257}"/>
                </a:ext>
              </a:extLst>
            </p:cNvPr>
            <p:cNvGrpSpPr/>
            <p:nvPr/>
          </p:nvGrpSpPr>
          <p:grpSpPr>
            <a:xfrm>
              <a:off x="3373305" y="2381561"/>
              <a:ext cx="899886" cy="707886"/>
              <a:chOff x="3373305" y="2381561"/>
              <a:chExt cx="899886" cy="707886"/>
            </a:xfrm>
          </p:grpSpPr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CCCA6DFE-04AC-4E6F-9F69-D7DF48B5BBDE}"/>
                  </a:ext>
                </a:extLst>
              </p:cNvPr>
              <p:cNvSpPr txBox="1"/>
              <p:nvPr/>
            </p:nvSpPr>
            <p:spPr>
              <a:xfrm>
                <a:off x="3373305" y="2381561"/>
                <a:ext cx="899886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4000" b="1" dirty="0">
                    <a:solidFill>
                      <a:schemeClr val="accent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03</a:t>
                </a:r>
                <a:endParaRPr lang="zh-CN" altLang="en-US" sz="4000" b="1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A0FDA7A4-DA8A-4A8A-97E8-BB2B5DE7C044}"/>
                  </a:ext>
                </a:extLst>
              </p:cNvPr>
              <p:cNvSpPr/>
              <p:nvPr/>
            </p:nvSpPr>
            <p:spPr>
              <a:xfrm>
                <a:off x="3559087" y="2381561"/>
                <a:ext cx="533682" cy="623328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76456418-8F99-5F47-90F6-C40D118CB811}"/>
              </a:ext>
            </a:extLst>
          </p:cNvPr>
          <p:cNvSpPr txBox="1"/>
          <p:nvPr/>
        </p:nvSpPr>
        <p:spPr>
          <a:xfrm>
            <a:off x="6857022" y="2041085"/>
            <a:ext cx="29842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How can the schedule of the Dream bus be improved?</a:t>
            </a:r>
          </a:p>
          <a:p>
            <a:endParaRPr 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933967-E945-CC41-934F-BE35ED150FD6}"/>
              </a:ext>
            </a:extLst>
          </p:cNvPr>
          <p:cNvSpPr txBox="1"/>
          <p:nvPr/>
        </p:nvSpPr>
        <p:spPr>
          <a:xfrm>
            <a:off x="6868118" y="2984991"/>
            <a:ext cx="32846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accessible of Dream Bus after adding stations?</a:t>
            </a:r>
          </a:p>
          <a:p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9D6E465-2B43-5146-B1BD-41FD5258466D}"/>
              </a:ext>
            </a:extLst>
          </p:cNvPr>
          <p:cNvSpPr/>
          <p:nvPr/>
        </p:nvSpPr>
        <p:spPr>
          <a:xfrm>
            <a:off x="6856452" y="3917466"/>
            <a:ext cx="280797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What kind of items should be added into Dream Bus?</a:t>
            </a:r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500521A6-69CB-E242-BE51-28E3D34923B3}"/>
              </a:ext>
            </a:extLst>
          </p:cNvPr>
          <p:cNvSpPr/>
          <p:nvPr/>
        </p:nvSpPr>
        <p:spPr>
          <a:xfrm>
            <a:off x="9828073" y="2020596"/>
            <a:ext cx="137089" cy="764685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68A7BB22-4059-204A-8A10-20E60AB306BC}"/>
              </a:ext>
            </a:extLst>
          </p:cNvPr>
          <p:cNvSpPr/>
          <p:nvPr/>
        </p:nvSpPr>
        <p:spPr>
          <a:xfrm>
            <a:off x="6303548" y="2258849"/>
            <a:ext cx="465825" cy="2011302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2293BCE-1D48-344E-AC1D-5EECFFC8BE4C}"/>
              </a:ext>
            </a:extLst>
          </p:cNvPr>
          <p:cNvSpPr txBox="1"/>
          <p:nvPr/>
        </p:nvSpPr>
        <p:spPr>
          <a:xfrm>
            <a:off x="10068681" y="1818541"/>
            <a:ext cx="1121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Station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CAE7D43-9E71-E344-8CA9-7AA39566E293}"/>
              </a:ext>
            </a:extLst>
          </p:cNvPr>
          <p:cNvSpPr txBox="1"/>
          <p:nvPr/>
        </p:nvSpPr>
        <p:spPr>
          <a:xfrm>
            <a:off x="10071635" y="2644346"/>
            <a:ext cx="11212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Time</a:t>
            </a:r>
            <a:endParaRPr lang="en-US" b="1" dirty="0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8F832354-3E40-449C-86C1-454AA9B1E71A}"/>
              </a:ext>
            </a:extLst>
          </p:cNvPr>
          <p:cNvSpPr/>
          <p:nvPr/>
        </p:nvSpPr>
        <p:spPr>
          <a:xfrm>
            <a:off x="3085344" y="872434"/>
            <a:ext cx="1199143" cy="62338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17829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2222</TotalTime>
  <Words>1752</Words>
  <Application>Microsoft Macintosh PowerPoint</Application>
  <PresentationFormat>Widescreen</PresentationFormat>
  <Paragraphs>228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3" baseType="lpstr">
      <vt:lpstr>等线</vt:lpstr>
      <vt:lpstr>等线 Light</vt:lpstr>
      <vt:lpstr>Meiryo</vt:lpstr>
      <vt:lpstr>微软雅黑</vt:lpstr>
      <vt:lpstr>Arial</vt:lpstr>
      <vt:lpstr>Calibri</vt:lpstr>
      <vt:lpstr>Calibri Light</vt:lpstr>
      <vt:lpstr>Times New Roman</vt:lpstr>
      <vt:lpstr>Office Theme</vt:lpstr>
      <vt:lpstr>Dream Bus:   Improving Teenagers' Accessibility of Service via Mobile Library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Dream Bus:   Improving Teenagers' Accessibility of Service via Mobile Library</dc:title>
  <dc:creator>DINGYI</dc:creator>
  <cp:lastModifiedBy>柏子珊</cp:lastModifiedBy>
  <cp:revision>78</cp:revision>
  <dcterms:created xsi:type="dcterms:W3CDTF">2020-12-07T13:38:44Z</dcterms:created>
  <dcterms:modified xsi:type="dcterms:W3CDTF">2020-12-14T07:09:46Z</dcterms:modified>
</cp:coreProperties>
</file>